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3"/>
  </p:notesMasterIdLst>
  <p:sldIdLst>
    <p:sldId id="256" r:id="rId2"/>
    <p:sldId id="364" r:id="rId3"/>
    <p:sldId id="272" r:id="rId4"/>
    <p:sldId id="273" r:id="rId5"/>
    <p:sldId id="398" r:id="rId6"/>
    <p:sldId id="399" r:id="rId7"/>
    <p:sldId id="401" r:id="rId8"/>
    <p:sldId id="368" r:id="rId9"/>
    <p:sldId id="367" r:id="rId10"/>
    <p:sldId id="366" r:id="rId11"/>
    <p:sldId id="274" r:id="rId12"/>
    <p:sldId id="271" r:id="rId13"/>
    <p:sldId id="269" r:id="rId14"/>
    <p:sldId id="270" r:id="rId15"/>
    <p:sldId id="275" r:id="rId16"/>
    <p:sldId id="266" r:id="rId17"/>
    <p:sldId id="265" r:id="rId18"/>
    <p:sldId id="359" r:id="rId19"/>
    <p:sldId id="392" r:id="rId20"/>
    <p:sldId id="258" r:id="rId21"/>
    <p:sldId id="282" r:id="rId22"/>
    <p:sldId id="259" r:id="rId23"/>
    <p:sldId id="283" r:id="rId24"/>
    <p:sldId id="284" r:id="rId25"/>
    <p:sldId id="285" r:id="rId26"/>
    <p:sldId id="286" r:id="rId27"/>
    <p:sldId id="337" r:id="rId28"/>
    <p:sldId id="338" r:id="rId29"/>
    <p:sldId id="268" r:id="rId30"/>
    <p:sldId id="360" r:id="rId31"/>
    <p:sldId id="339" r:id="rId32"/>
    <p:sldId id="276" r:id="rId33"/>
    <p:sldId id="395" r:id="rId34"/>
    <p:sldId id="340" r:id="rId35"/>
    <p:sldId id="277" r:id="rId36"/>
    <p:sldId id="396" r:id="rId37"/>
    <p:sldId id="357" r:id="rId38"/>
    <p:sldId id="354" r:id="rId39"/>
    <p:sldId id="358" r:id="rId40"/>
    <p:sldId id="355" r:id="rId41"/>
    <p:sldId id="341" r:id="rId42"/>
    <p:sldId id="353" r:id="rId43"/>
    <p:sldId id="356" r:id="rId44"/>
    <p:sldId id="397" r:id="rId45"/>
    <p:sldId id="369" r:id="rId46"/>
    <p:sldId id="342" r:id="rId47"/>
    <p:sldId id="343" r:id="rId48"/>
    <p:sldId id="370" r:id="rId49"/>
    <p:sldId id="344" r:id="rId50"/>
    <p:sldId id="345" r:id="rId51"/>
    <p:sldId id="346" r:id="rId52"/>
    <p:sldId id="347" r:id="rId53"/>
    <p:sldId id="349" r:id="rId54"/>
    <p:sldId id="350" r:id="rId55"/>
    <p:sldId id="348" r:id="rId56"/>
    <p:sldId id="351" r:id="rId57"/>
    <p:sldId id="352" r:id="rId58"/>
    <p:sldId id="372" r:id="rId59"/>
    <p:sldId id="373" r:id="rId60"/>
    <p:sldId id="402" r:id="rId61"/>
    <p:sldId id="375" r:id="rId62"/>
    <p:sldId id="374" r:id="rId63"/>
    <p:sldId id="376" r:id="rId64"/>
    <p:sldId id="371" r:id="rId65"/>
    <p:sldId id="394" r:id="rId66"/>
    <p:sldId id="400" r:id="rId67"/>
    <p:sldId id="379" r:id="rId68"/>
    <p:sldId id="383" r:id="rId69"/>
    <p:sldId id="385" r:id="rId70"/>
    <p:sldId id="386" r:id="rId71"/>
    <p:sldId id="387" r:id="rId72"/>
    <p:sldId id="380" r:id="rId73"/>
    <p:sldId id="381" r:id="rId74"/>
    <p:sldId id="378" r:id="rId75"/>
    <p:sldId id="382" r:id="rId76"/>
    <p:sldId id="388" r:id="rId77"/>
    <p:sldId id="390" r:id="rId78"/>
    <p:sldId id="389" r:id="rId79"/>
    <p:sldId id="391" r:id="rId80"/>
    <p:sldId id="393" r:id="rId81"/>
    <p:sldId id="36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4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872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0047-3445-3443-AF3C-F4F00DB06156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C7A0A-223B-4747-B2DA-1E71975860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79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7A0A-223B-4747-B2DA-1E71975860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7A0A-223B-4747-B2DA-1E71975860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64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7A0A-223B-4747-B2DA-1E71975860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4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7A0A-223B-4747-B2DA-1E71975860C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94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7A0A-223B-4747-B2DA-1E71975860C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3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C7A0A-223B-4747-B2DA-1E71975860C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30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9C56-C07B-FD44-B08D-FAC220A62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2FD744-E88F-4E49-8C86-EE3C2409A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1FB02-3F10-3940-9782-C41E9E2B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97FF2-F444-674E-99E2-88829DC9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A36C1-ADB2-2740-AA47-460A8D11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68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922E-7267-FA47-B38C-B82C7BE1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139D24-BA02-AB45-BEF6-3108ACAF2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91D76-2E90-E541-BB72-12F9D5A5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56C3-5EF8-DE41-A8C2-FE679621D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FFD9F-4A82-C343-B827-BF6E2A72E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38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248C69-EDF3-C34B-82D6-B01BC70E94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AB6F1-0D05-C842-9E63-37947C374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1D949-8EEE-9644-9E9C-50F661516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52C50-0048-BF4B-AFD3-B3113C1EB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6A6A4-3119-FD46-83CB-185AE7DD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27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- White w/ Blue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39615" y="1468315"/>
            <a:ext cx="11309839" cy="4708648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88100"/>
            <a:ext cx="12204701" cy="469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006254" y="6483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F7D0B0-7E7B-4879-A888-F5F2D3156A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820615" y="6435846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>
                <a:solidFill>
                  <a:schemeClr val="bg1"/>
                </a:solidFill>
              </a:rPr>
              <a:t>@</a:t>
            </a:r>
            <a:r>
              <a:rPr lang="en-US" baseline="0" err="1">
                <a:solidFill>
                  <a:schemeClr val="bg1"/>
                </a:solidFill>
              </a:rPr>
              <a:t>shawnmjones</a:t>
            </a:r>
            <a:r>
              <a:rPr lang="en-US" baseline="0">
                <a:solidFill>
                  <a:schemeClr val="bg1"/>
                </a:solidFill>
              </a:rPr>
              <a:t> @</a:t>
            </a:r>
            <a:r>
              <a:rPr lang="en-US" baseline="0" err="1">
                <a:solidFill>
                  <a:schemeClr val="bg1"/>
                </a:solidFill>
              </a:rPr>
              <a:t>WebSciDL</a:t>
            </a:r>
            <a:endParaRPr lang="en-US" baseline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41" y="6435846"/>
            <a:ext cx="354374" cy="3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63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C1773-B4C1-E04A-A7B2-C4292BC9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DB2B-E853-2144-BE63-6562BD8F8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79EC7-2089-5047-A8E0-A8ACC9DE8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230EE-045E-D14E-9FE2-E09D99022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1E875-522C-2744-BF04-D162C71F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3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0C02-ABD7-BA4A-A3AA-887D377F2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06F2C-7316-E346-B094-756D7C300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1498E-40CB-8E45-A443-5643A690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B9BB0-093F-2C4B-A253-1232B831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35DA8-56BD-B143-87E9-D9E50713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37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49442-5CD5-5848-867D-F06BB6CA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7B298-C6E6-7E4C-9E84-623E7F81F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3AD0A-F298-634C-B66B-D0CF71764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7CDE5-2D4D-1B4B-A756-09001795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15C02-C00E-ED49-AD84-42C1C453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EF154-2EBB-9D46-B75D-FBD6D13D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6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E70C-BC3C-B447-B6DF-FD1692F93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BC233-CB43-9942-A8D1-E2D04EC53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76F6C-571E-F34D-A11D-D151981BE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9AC5D0-C83E-1549-8799-CEE607B92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4E1B76-D30A-B343-BAB1-E5F8B5936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FDCA2-9EE2-7846-816E-2A0D5A846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6BE213-38DE-C642-A994-A941AA70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C6C0B-689D-6649-9C43-C801B8C05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6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AC5A8-4E58-6C40-AC6D-3ABFC631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F95A35-6BAA-374C-8782-9B2BBB8FE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2BA1E0-7902-FE4C-89BB-40EE61766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DF1B6-27F1-264C-95F1-3D308ECEB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9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E8EFB-8AE1-C740-879B-F3160C5F0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3C38E8-D124-3E47-BCD6-716FDABBD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E57ED-5002-DF46-BB07-3CCDDDCD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2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C31C-1DC3-DB4B-9828-A45AF08C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29BEA-BB65-264B-975F-022B442A0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E4134-AB44-B94E-92E8-F80C47902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1AB61-A611-2C41-A91A-C50826EE0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F68EC-DBC0-4341-918C-F61E8462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11461-A734-A542-AEBB-27FBBAC53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5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4E87-C6CB-1C48-9A85-47980FE9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E9E96A-4DDB-4C46-8933-5C223E8C7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D1195-CC59-AB42-AEA6-7E94EC18B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E299F-5130-944C-BB47-491E309AE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3F301-9CAA-B94B-B551-372337A1D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CEDB8-EFAB-A040-8489-F0D73011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33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8D6ED8-D5C9-104E-B937-F6A227061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C503F-C71B-4A4F-A956-EC5CF1AE7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EA866-D1A4-794D-B177-F8BA7A267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70F3E-88B8-564B-9201-3D07DD5E7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DRAFT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223BC-63FD-D44B-A7E7-CA7FE3824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9CFC-C2C0-1549-BFA1-4B712F093A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46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torytellin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ayback.archive-it.org/7760/20160825195540/http:/dailysignal.com/2016/08/18/im-from-louisiana-heres-the-flooding-story-the-media-should-cover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upport.archive-it.org/hc/en-us/articles/208002196-Browse-and-search-on-archive-it-or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7605/OSF.IO/UBW87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45/3091478.3091508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oduwsdl/off-topic-memento-toolkit/master/docker-compose.y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dx.doi.org/10.1007/s00799-016-0183-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er.org/interactives/stor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Dramatic_structur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799-015-0150-6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s-dl.blogspot.com/2017/11/2017-11-22-deploying-memento-damage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facebook.com/help/12656055461911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s-dl.blogspot.com/2017/08/2017-08-11-where-can-we-post-stories.html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s-dl.blogspot.com/2018/08/2018-08-01-preview-of-mementoembed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mementoembed.ws-dl.cs.odu.edu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raw.githubusercontent.com/oduwsdl/raintale/master/docker-compose.y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00799-016-0185-3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developer.twitter.com/en/apps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rchive_stories/status/1123077635662200832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6DCC-6B8D-8F48-BCE4-1607D13CA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Combining Social Media Storytelling With Web Archives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46E7E-95AB-994A-82AC-9DC1BB4A26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from a large collection to a small 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E0912-7370-154E-ABE0-B0CDF251B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C079C-7A7D-7641-AA1C-FFB1CC23A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792972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0B73-19B7-8547-9CF2-8C90F090A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We Want to Sample </a:t>
            </a:r>
            <a:r>
              <a:rPr lang="en-US" i="1"/>
              <a:t>k</a:t>
            </a:r>
            <a:r>
              <a:rPr lang="en-US"/>
              <a:t> Mementos from </a:t>
            </a:r>
            <a:r>
              <a:rPr lang="en-US" i="1"/>
              <a:t>N</a:t>
            </a:r>
            <a:r>
              <a:rPr lang="en-US"/>
              <a:t> Pages of the Collection to Create a Summary 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995623-813B-694D-8ADD-559435F8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13" y="1505716"/>
            <a:ext cx="8676564" cy="4987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D6FE53-9221-F344-82CB-EDA4EBBC79E8}"/>
              </a:ext>
            </a:extLst>
          </p:cNvPr>
          <p:cNvSpPr txBox="1"/>
          <p:nvPr/>
        </p:nvSpPr>
        <p:spPr>
          <a:xfrm>
            <a:off x="5231508" y="6211669"/>
            <a:ext cx="612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 sites may group some content, but curators theme some of this content into collections which we can reduce to stories.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F3A35E-8329-B440-8E45-4BB111DA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B7EB1-C1C5-2941-8EFF-6790D37A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19502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8DDF2-FDC1-9F48-AC12-91B48325D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Manually Gathering Story Resources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F7193B-C87C-C942-8DC8-CEE686982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7B163B-5622-464A-91E9-6C172CE6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346507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61E2A-D66A-5C4F-966F-2F0DDEF4C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start telling a story – manually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87394-178A-8F49-B33B-D9EECA7B0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 tell a story, we must first explore our collection</a:t>
            </a:r>
          </a:p>
          <a:p>
            <a:r>
              <a:rPr lang="en-US" dirty="0"/>
              <a:t>What people, places, ideas are in the collection?</a:t>
            </a:r>
          </a:p>
          <a:p>
            <a:r>
              <a:rPr lang="en-US" dirty="0"/>
              <a:t>What story do we want to tell?</a:t>
            </a:r>
          </a:p>
          <a:p>
            <a:r>
              <a:rPr lang="en-US" dirty="0"/>
              <a:t>What events are the story centered on?</a:t>
            </a:r>
          </a:p>
          <a:p>
            <a:r>
              <a:rPr lang="en-US" dirty="0"/>
              <a:t>Do we want to address the 5Ws: who, what, when, where, how,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18845-B83F-8A40-ADBE-CA385C5915FA}"/>
              </a:ext>
            </a:extLst>
          </p:cNvPr>
          <p:cNvSpPr txBox="1"/>
          <p:nvPr/>
        </p:nvSpPr>
        <p:spPr>
          <a:xfrm>
            <a:off x="3647872" y="5077838"/>
            <a:ext cx="4537076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https://en.wikipedia.org/wiki/Storytelling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CA4BC-3D9E-E64D-9D91-F872CE5B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60910-012E-7149-AC8B-E79FA439F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8140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3EF53-C912-B64A-9A7C-D803EA56A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Archive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CB41A-A61D-A84E-87B4-224B84E32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/>
              <a:t>Web archive collections consist of </a:t>
            </a:r>
            <a:r>
              <a:rPr lang="en-US" i="1"/>
              <a:t>seeds</a:t>
            </a:r>
            <a:r>
              <a:rPr lang="en-US"/>
              <a:t> and crawls of those seeds</a:t>
            </a:r>
          </a:p>
          <a:p>
            <a:r>
              <a:rPr lang="en-US"/>
              <a:t>The </a:t>
            </a:r>
            <a:r>
              <a:rPr lang="en-US" i="1"/>
              <a:t>mementos</a:t>
            </a:r>
            <a:r>
              <a:rPr lang="en-US"/>
              <a:t> from these crawls are versions of pages from the time of the crawl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36D18-B731-AF4A-A41E-03E236BF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12" y="195174"/>
            <a:ext cx="5257800" cy="66628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997C1-E2CF-8842-88C3-7E0B6E85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D6B1E-1EFD-E241-BC98-369FB4476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11915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17F7-2123-8A4D-B13A-D36D2007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Gathering resources for your story – manually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5B04C6-2B27-A34A-A991-054ED2A6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01" y="1258529"/>
            <a:ext cx="4726899" cy="523434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AC00FE2-11B4-504D-A323-A717108E8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88701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Archive-It allows us to explore a collection via searching</a:t>
            </a:r>
          </a:p>
          <a:p>
            <a:r>
              <a:rPr lang="en-US" dirty="0"/>
              <a:t>Search for the people, places, etc. that reflect the story you wish to tell</a:t>
            </a:r>
          </a:p>
          <a:p>
            <a:r>
              <a:rPr lang="en-US" dirty="0"/>
              <a:t>From these searches, choose mementos and record their URLs</a:t>
            </a:r>
          </a:p>
          <a:p>
            <a:pPr lvl="1"/>
            <a:r>
              <a:rPr lang="en-US" dirty="0"/>
              <a:t>e.g., </a:t>
            </a:r>
            <a:br>
              <a:rPr lang="en-US" dirty="0"/>
            </a:br>
            <a:r>
              <a:rPr lang="en-US" dirty="0">
                <a:hlinkClick r:id="rId3"/>
              </a:rPr>
              <a:t>https://wayback.archive-it.org/7760/20160825195540/http://dailysignal.com/2016/08/18/im-from-louisiana-heres-the-flooding-story-the-media-should-cover/</a:t>
            </a:r>
            <a:endParaRPr lang="en-US" dirty="0"/>
          </a:p>
          <a:p>
            <a:r>
              <a:rPr lang="en-US" dirty="0"/>
              <a:t>There are 1000s of mementos to sift through</a:t>
            </a:r>
          </a:p>
          <a:p>
            <a:r>
              <a:rPr lang="en-US" dirty="0"/>
              <a:t>We need to choose around 28 mementos because that is the number used in popular stories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6345B4-3FF8-4A4D-8CB0-9765596B5083}"/>
              </a:ext>
            </a:extLst>
          </p:cNvPr>
          <p:cNvSpPr txBox="1"/>
          <p:nvPr/>
        </p:nvSpPr>
        <p:spPr>
          <a:xfrm>
            <a:off x="1236015" y="6311900"/>
            <a:ext cx="971996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4"/>
              </a:rPr>
              <a:t>https://support.archive-it.org/hc/en-us/articles/208002196-Browse-and-search-on-archive-it-org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C7BE9-E791-0249-9C17-EBC4605E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AD54D-0D1F-1C44-8014-F60C1FB55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32990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D63A7-F8A2-4844-9C76-10D88EBE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Automatically Gathering Story Resources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B4DBFD-2984-C045-B3B6-3C1BF396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E7F9C-C422-3D40-A991-345D9E81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877037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136A4-FAEC-D94D-9BE8-70D91A5B3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Storytelling with web archives:</a:t>
            </a:r>
            <a:br>
              <a:rPr lang="en-US"/>
            </a:br>
            <a:r>
              <a:rPr lang="en-US"/>
              <a:t>The Dark and Stormy Archives (DSA) Toolkit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F4EBD-9C8C-6445-A1CE-808B7DD8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2" y="1690688"/>
            <a:ext cx="3973968" cy="449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D0AF4D-2381-3E42-B749-5CCD918EF9EC}"/>
              </a:ext>
            </a:extLst>
          </p:cNvPr>
          <p:cNvSpPr txBox="1"/>
          <p:nvPr/>
        </p:nvSpPr>
        <p:spPr>
          <a:xfrm>
            <a:off x="838200" y="1839433"/>
            <a:ext cx="66610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Storytelling involves </a:t>
            </a:r>
            <a:r>
              <a:rPr lang="en-US" sz="2400" i="1" dirty="0"/>
              <a:t>reduction</a:t>
            </a:r>
            <a:r>
              <a:rPr lang="en-US" sz="2400" dirty="0"/>
              <a:t> and </a:t>
            </a:r>
            <a:r>
              <a:rPr lang="en-US" sz="2400" i="1" dirty="0"/>
              <a:t>visualization</a:t>
            </a:r>
            <a:r>
              <a:rPr lang="en-US" sz="2400" dirty="0"/>
              <a:t> of the large collection to some representative samples.</a:t>
            </a:r>
          </a:p>
          <a:p>
            <a:endParaRPr lang="en-US" sz="2400" dirty="0"/>
          </a:p>
          <a:p>
            <a:r>
              <a:rPr lang="en-US" sz="2400" dirty="0"/>
              <a:t>This process was developed by </a:t>
            </a:r>
            <a:r>
              <a:rPr lang="en-US" sz="2400" b="1" dirty="0"/>
              <a:t>Yasmin </a:t>
            </a:r>
            <a:r>
              <a:rPr lang="en-US" sz="2400" b="1" dirty="0" err="1"/>
              <a:t>AlNoamany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We will use the Off-Topic Memento Toolkit (OTMT) to help us perform this reduction.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864D06-864D-5A4E-9030-75F30E8C5154}"/>
              </a:ext>
            </a:extLst>
          </p:cNvPr>
          <p:cNvSpPr txBox="1"/>
          <p:nvPr/>
        </p:nvSpPr>
        <p:spPr>
          <a:xfrm>
            <a:off x="4183577" y="5416877"/>
            <a:ext cx="45769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 err="1"/>
              <a:t>iPres</a:t>
            </a:r>
            <a:r>
              <a:rPr lang="en-US" dirty="0"/>
              <a:t> 2018, </a:t>
            </a:r>
            <a:r>
              <a:rPr lang="en-US" dirty="0">
                <a:hlinkClick r:id="rId3"/>
              </a:rPr>
              <a:t>https://doi.org/10.17605/OSF.IO/UBW87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8BB28-CA20-0548-BAC7-43C8DA77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A8A880-72EF-2B46-A5D5-7AEA9B1BAF93}"/>
              </a:ext>
            </a:extLst>
          </p:cNvPr>
          <p:cNvSpPr txBox="1"/>
          <p:nvPr/>
        </p:nvSpPr>
        <p:spPr>
          <a:xfrm>
            <a:off x="838200" y="4604670"/>
            <a:ext cx="563385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See: </a:t>
            </a:r>
            <a:r>
              <a:rPr lang="en-US" dirty="0" err="1"/>
              <a:t>WebSci</a:t>
            </a:r>
            <a:r>
              <a:rPr lang="en-US" dirty="0"/>
              <a:t> 2017, </a:t>
            </a:r>
            <a:r>
              <a:rPr lang="en-US" dirty="0">
                <a:hlinkClick r:id="rId4"/>
              </a:rPr>
              <a:t>https://doi.org/10.1145/3091478.3091508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0DEEE-134B-1D49-BFB4-B82AD6169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051150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6B90BC-006C-2E47-AC77-E380FD81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Installing the Off-Topic Memento Toolkit (OTMT)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AC3C56A-8651-054C-B3C3-98043E409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Create a new folder named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otmt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-working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Download the file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docker-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compose.yml</a:t>
            </a:r>
            <a:r>
              <a:rPr lang="en-US" sz="2000" dirty="0"/>
              <a:t> from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>
                <a:hlinkClick r:id="rId2"/>
              </a:rPr>
              <a:t>https://raw.githubusercontent.com/oduwsdl/off-topic-memento-toolkit/master/docker-compose.yml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and save it to that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Open a terminal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Change into the directory you created in step 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Type the following command: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run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otmt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bash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cs typeface="Courier New" panose="02070309020205020404" pitchFamily="49" charset="0"/>
              </a:rPr>
              <a:t>Run the commands on the following slides from that prompt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BF658-633E-ED44-A17B-C1B5AAC4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0C4296-042C-BC4C-A1E8-B0255DE3C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591194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AA479-F1C2-164E-92A8-E873C3D2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6470" cy="1325563"/>
          </a:xfrm>
        </p:spPr>
        <p:txBody>
          <a:bodyPr>
            <a:normAutofit/>
          </a:bodyPr>
          <a:lstStyle/>
          <a:p>
            <a:r>
              <a:rPr lang="en-US"/>
              <a:t>We Will Use Collection 3936 </a:t>
            </a:r>
            <a:br>
              <a:rPr lang="en-US"/>
            </a:br>
            <a:r>
              <a:rPr lang="en-US"/>
              <a:t>As Our Example For Summarization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B2F7E-CD79-2A4B-82E0-B716A9A4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195" y="1839544"/>
            <a:ext cx="3973968" cy="4499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D3742B-1650-734A-AB19-7AC99B313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690688"/>
            <a:ext cx="5791200" cy="50021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8851F2-D7C7-9240-922C-7ECBEE4F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73262-3057-DB45-99BC-C5D0E4688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575397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1F54-568D-E840-B101-B7BF8F8F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We Remove Off-Topic Mementos,</a:t>
            </a:r>
            <a:br>
              <a:rPr lang="en-US"/>
            </a:br>
            <a:r>
              <a:rPr lang="en-US"/>
              <a:t>But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B46ED-EDBB-894A-AA32-16D605543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106" y="4699237"/>
            <a:ext cx="10515599" cy="82274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We want to identify and exclude (not remove) off-topic mementos because they do not make for good summaries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C7687-606C-6A47-A89C-3AE7EEAE1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57" y="1914402"/>
            <a:ext cx="5186527" cy="1755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05C92C-F58C-A640-9A5C-B7EF6CCCC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559" y="2556971"/>
            <a:ext cx="4914900" cy="46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1FA530-7513-C745-9C0B-7D2C6FB54903}"/>
              </a:ext>
            </a:extLst>
          </p:cNvPr>
          <p:cNvSpPr txBox="1"/>
          <p:nvPr/>
        </p:nvSpPr>
        <p:spPr>
          <a:xfrm>
            <a:off x="6303906" y="3984112"/>
            <a:ext cx="5593967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Things happen to web pages that make them go off-topic.</a:t>
            </a:r>
          </a:p>
          <a:p>
            <a:pPr algn="ctr"/>
            <a:r>
              <a:rPr lang="en-US" dirty="0"/>
              <a:t>Red: off-topic, Green: on-topic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E38D6-54FC-004B-A5E0-0AD999C40979}"/>
              </a:ext>
            </a:extLst>
          </p:cNvPr>
          <p:cNvSpPr txBox="1"/>
          <p:nvPr/>
        </p:nvSpPr>
        <p:spPr>
          <a:xfrm>
            <a:off x="764628" y="3984112"/>
            <a:ext cx="533137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Mementos are observations of seeds at different points in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DA1F32-AD74-5F42-9288-9DD0AFA4E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959" y="2112471"/>
            <a:ext cx="48895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3A6CC-8FB4-7C45-B9F9-B96131DE1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959" y="3084516"/>
            <a:ext cx="4902200" cy="4826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9ACDE6-C719-2847-A0BC-9CA4C42D6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19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99EDA-50B3-5243-A55F-FD3932D70C61}"/>
              </a:ext>
            </a:extLst>
          </p:cNvPr>
          <p:cNvSpPr txBox="1"/>
          <p:nvPr/>
        </p:nvSpPr>
        <p:spPr>
          <a:xfrm>
            <a:off x="1640279" y="5510352"/>
            <a:ext cx="90668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See: IJDL 2016, </a:t>
            </a:r>
            <a:r>
              <a:rPr lang="en-US" dirty="0">
                <a:hlinkClick r:id="rId7"/>
              </a:rPr>
              <a:t>http://dx.doi.org/10.1007/s00799-016-0183-5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6DAA4CE-876E-544C-A1D9-BC71F162C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71467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D59EEA-396D-8C4A-B809-BBAC9FB1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 Goals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34BB60-687B-1E4A-A991-05D033C25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Introduce Social Media Storytelling</a:t>
            </a:r>
          </a:p>
          <a:p>
            <a:r>
              <a:rPr lang="en-US"/>
              <a:t>Discuss how to manually gather story resources from Archive-It</a:t>
            </a:r>
          </a:p>
          <a:p>
            <a:r>
              <a:rPr lang="en-US"/>
              <a:t>Discuss how to automatically gather story resources from a web archive collection using the Dark and Stormy Archives (DSA) Toolkit</a:t>
            </a:r>
          </a:p>
          <a:p>
            <a:r>
              <a:rPr lang="en-US"/>
              <a:t>Detail how to visualize these resources using storytelling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C720B1-A9F7-9B4E-83E3-8F35EE21C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BAA2A0-F99E-E34C-9D70-7C6A0E655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996107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1F6EB-0FE9-024C-9C96-90AD768B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Mementos in a Collection Can Be Off-Topic:</a:t>
            </a:r>
            <a:br>
              <a:rPr lang="en-US"/>
            </a:br>
            <a:r>
              <a:rPr lang="en-US"/>
              <a:t>For Technical Reasons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5A144-A6CD-8C48-A209-D08029263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74009-6587-F94F-846F-5A1AB822982E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BF499F-6041-7441-B8AB-B7448F30F6E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976257" y="1467236"/>
            <a:ext cx="5234065" cy="457772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18BB1C-1FB6-6840-B6A3-747E5DB13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5" y="1467236"/>
            <a:ext cx="5382776" cy="47085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9C0EB3-F4F1-A941-B768-86749F0C3E02}"/>
              </a:ext>
            </a:extLst>
          </p:cNvPr>
          <p:cNvSpPr txBox="1"/>
          <p:nvPr/>
        </p:nvSpPr>
        <p:spPr>
          <a:xfrm>
            <a:off x="6096000" y="6044956"/>
            <a:ext cx="5388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wayback.archive-it.org</a:t>
            </a:r>
            <a:r>
              <a:rPr lang="en-US" sz="1100" dirty="0"/>
              <a:t>/1068/20130306212205/http://</a:t>
            </a:r>
            <a:r>
              <a:rPr lang="en-US" sz="1100" dirty="0" err="1"/>
              <a:t>bo.amnesty.org</a:t>
            </a:r>
            <a:r>
              <a:rPr lang="en-US" sz="1100" dirty="0"/>
              <a:t>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ACAE16-E8B7-9A43-AEE4-DDCD1403E005}"/>
              </a:ext>
            </a:extLst>
          </p:cNvPr>
          <p:cNvSpPr txBox="1"/>
          <p:nvPr/>
        </p:nvSpPr>
        <p:spPr>
          <a:xfrm>
            <a:off x="434378" y="6044956"/>
            <a:ext cx="5388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/1068/20120303011104/http://</a:t>
            </a:r>
            <a:r>
              <a:rPr lang="en-US" sz="1100" err="1"/>
              <a:t>bo.amnesty.org</a:t>
            </a:r>
            <a:r>
              <a:rPr lang="en-US" sz="1100"/>
              <a:t>/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73D7A-67C5-1F43-B650-B9C3F38F9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00689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7002-EC21-E646-9C1A-CD0D4E10B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Mementos in a Collection Can Be Off-Topic:</a:t>
            </a:r>
            <a:br>
              <a:rPr lang="en-US"/>
            </a:br>
            <a:r>
              <a:rPr lang="en-US"/>
              <a:t>Page Gone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57F80-E7B9-1A43-8693-4398A1427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E49C52-5DE3-F144-B38C-C759D11A46E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029539" y="1513561"/>
            <a:ext cx="5272132" cy="4525946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F3FE22B-D522-704D-9DCE-4B5F384C5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519710"/>
            <a:ext cx="5272132" cy="4525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52D8A4-EA21-8142-B254-5F77FE59504B}"/>
              </a:ext>
            </a:extLst>
          </p:cNvPr>
          <p:cNvSpPr txBox="1"/>
          <p:nvPr/>
        </p:nvSpPr>
        <p:spPr>
          <a:xfrm>
            <a:off x="335351" y="5694434"/>
            <a:ext cx="56941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/1068/20101221161732/http://</a:t>
            </a:r>
            <a:r>
              <a:rPr lang="en-US" sz="1100" err="1"/>
              <a:t>www.acdauk.org.uk</a:t>
            </a:r>
            <a:r>
              <a:rPr lang="en-US" sz="1100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F10E1-6290-CD4B-9F50-F6DF1114D655}"/>
              </a:ext>
            </a:extLst>
          </p:cNvPr>
          <p:cNvSpPr txBox="1"/>
          <p:nvPr/>
        </p:nvSpPr>
        <p:spPr>
          <a:xfrm>
            <a:off x="6133803" y="5787120"/>
            <a:ext cx="5167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wayback.archive-it.org</a:t>
            </a:r>
            <a:r>
              <a:rPr lang="en-US" sz="1100" dirty="0"/>
              <a:t>/1068/20110902210644/http://</a:t>
            </a:r>
            <a:r>
              <a:rPr lang="en-US" sz="1100" dirty="0" err="1"/>
              <a:t>www.acdauk.org.uk</a:t>
            </a:r>
            <a:r>
              <a:rPr lang="en-US" sz="1100" dirty="0"/>
              <a:t>/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50E3-579A-EA42-A563-1D5A5DE2D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76724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0B9E4-A2B4-5D42-9EFC-457444557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Mementos in a Collection Can Be Off-Topic:</a:t>
            </a:r>
            <a:br>
              <a:rPr lang="en-US"/>
            </a:br>
            <a:r>
              <a:rPr lang="en-US"/>
              <a:t>Content Drift – A Change in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82728-2638-CC43-9456-88F9FB3C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1E8259-0CC0-8B41-8466-2A380C87CE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83327" y="1513560"/>
            <a:ext cx="5484813" cy="47085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D1489C5-36A1-3C46-A918-41072EBCA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794" y="1336432"/>
            <a:ext cx="5485660" cy="4708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7635C1-E228-0A42-AEDD-01DA1C19DBC4}"/>
              </a:ext>
            </a:extLst>
          </p:cNvPr>
          <p:cNvSpPr txBox="1"/>
          <p:nvPr/>
        </p:nvSpPr>
        <p:spPr>
          <a:xfrm>
            <a:off x="6417545" y="6007919"/>
            <a:ext cx="53319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wayback.archive-it.org</a:t>
            </a:r>
            <a:r>
              <a:rPr lang="en-US" sz="1100" dirty="0"/>
              <a:t>/1068/20130306231537/http://</a:t>
            </a:r>
            <a:r>
              <a:rPr lang="en-US" sz="1100" dirty="0" err="1"/>
              <a:t>ecwronline.org</a:t>
            </a:r>
            <a:r>
              <a:rPr lang="en-US" sz="1100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C6839-81DA-4C40-9570-012C435D3A4F}"/>
              </a:ext>
            </a:extLst>
          </p:cNvPr>
          <p:cNvSpPr txBox="1"/>
          <p:nvPr/>
        </p:nvSpPr>
        <p:spPr>
          <a:xfrm>
            <a:off x="536231" y="5914152"/>
            <a:ext cx="53319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wayback.archive-it.org</a:t>
            </a:r>
            <a:r>
              <a:rPr lang="en-US" sz="1100" dirty="0"/>
              <a:t>/1068/20110129043404/http://</a:t>
            </a:r>
            <a:r>
              <a:rPr lang="en-US" sz="1100" dirty="0" err="1"/>
              <a:t>ecwronline.org</a:t>
            </a:r>
            <a:r>
              <a:rPr lang="en-US" sz="1100" dirty="0"/>
              <a:t>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E43AD-6266-0044-896F-9DA2F84F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43967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42E13-D25C-D84D-9346-67DF0056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Mementos in a Collection Can Be Off-Topic:</a:t>
            </a:r>
            <a:br>
              <a:rPr lang="en-US"/>
            </a:br>
            <a:r>
              <a:rPr lang="en-US"/>
              <a:t>Server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24937-DE9B-B446-9C15-7016A8F7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ECA5B9-874E-7648-A070-B83EB98D38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07188" y="1468438"/>
            <a:ext cx="5484812" cy="47085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7FBB5C9-0B4C-9748-A4BD-687D600C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1468437"/>
            <a:ext cx="5485660" cy="470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5C0001-D75F-154C-BF7E-3D3509C58F3E}"/>
              </a:ext>
            </a:extLst>
          </p:cNvPr>
          <p:cNvSpPr txBox="1"/>
          <p:nvPr/>
        </p:nvSpPr>
        <p:spPr>
          <a:xfrm>
            <a:off x="304826" y="5850458"/>
            <a:ext cx="5620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/1068/20111202210620/http://</a:t>
            </a:r>
            <a:r>
              <a:rPr lang="en-US" sz="1100" err="1"/>
              <a:t>amnestyghana.org</a:t>
            </a:r>
            <a:r>
              <a:rPr lang="en-US" sz="1100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831E0-406A-8349-B387-738A8909118F}"/>
              </a:ext>
            </a:extLst>
          </p:cNvPr>
          <p:cNvSpPr txBox="1"/>
          <p:nvPr/>
        </p:nvSpPr>
        <p:spPr>
          <a:xfrm>
            <a:off x="6263794" y="6112068"/>
            <a:ext cx="56204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/1068/20120302232416/http://</a:t>
            </a:r>
            <a:r>
              <a:rPr lang="en-US" sz="1100" err="1"/>
              <a:t>amnestyghana.org</a:t>
            </a:r>
            <a:r>
              <a:rPr lang="en-US" sz="1100"/>
              <a:t>/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D9F2DE-8A00-8442-BA81-7D7B7F8A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057212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B53AE-3542-CC4B-B895-B12CEA133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Mementos in a Collection Can Be Off-Topic:</a:t>
            </a:r>
            <a:br>
              <a:rPr lang="en-US"/>
            </a:br>
            <a:r>
              <a:rPr lang="en-US"/>
              <a:t>Account Suspension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621CF-AD6F-044C-B8B9-16AB4793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D90E5C-15FF-FC4C-87E0-827F37CFDEF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05600" y="1468438"/>
            <a:ext cx="5486400" cy="47085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370758D-9BFB-074A-B2E9-EA4C10999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1468439"/>
            <a:ext cx="5485660" cy="470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FF5FD-B5B8-874A-BF69-B8E1B5D08B83}"/>
              </a:ext>
            </a:extLst>
          </p:cNvPr>
          <p:cNvSpPr txBox="1"/>
          <p:nvPr/>
        </p:nvSpPr>
        <p:spPr>
          <a:xfrm>
            <a:off x="0" y="5848212"/>
            <a:ext cx="69317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/1068/20110317151735/http://</a:t>
            </a:r>
            <a:r>
              <a:rPr lang="en-US" sz="1100" err="1"/>
              <a:t>amnestymauritius.org</a:t>
            </a:r>
            <a:r>
              <a:rPr lang="en-US" sz="1100"/>
              <a:t>/</a:t>
            </a:r>
            <a:r>
              <a:rPr lang="en-US" sz="1100" err="1"/>
              <a:t>french</a:t>
            </a:r>
            <a:r>
              <a:rPr lang="en-US" sz="1100"/>
              <a:t>/</a:t>
            </a:r>
            <a:r>
              <a:rPr lang="en-US" sz="1100" err="1"/>
              <a:t>news.php</a:t>
            </a:r>
            <a:endParaRPr lang="en-US"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EBDCB5-85AE-3C43-85E8-0AC08B6A1142}"/>
              </a:ext>
            </a:extLst>
          </p:cNvPr>
          <p:cNvSpPr txBox="1"/>
          <p:nvPr/>
        </p:nvSpPr>
        <p:spPr>
          <a:xfrm>
            <a:off x="4540546" y="6109822"/>
            <a:ext cx="7651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/1068/20111202210625/http://</a:t>
            </a:r>
            <a:r>
              <a:rPr lang="en-US" sz="1100" err="1"/>
              <a:t>amnestymauritius.org</a:t>
            </a:r>
            <a:r>
              <a:rPr lang="en-US" sz="1100"/>
              <a:t>/</a:t>
            </a:r>
            <a:r>
              <a:rPr lang="en-US" sz="1100" err="1"/>
              <a:t>cgi</a:t>
            </a:r>
            <a:r>
              <a:rPr lang="en-US" sz="1100"/>
              <a:t>-sys/</a:t>
            </a:r>
            <a:r>
              <a:rPr lang="en-US" sz="1100" err="1"/>
              <a:t>suspendedpage.cgi</a:t>
            </a:r>
            <a:endParaRPr lang="en-US" sz="11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84DDD-E55B-A148-B653-064E29CFC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771863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CF7F-9CFD-CE44-A315-117A16EA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Mementos in a Collection Can Be Off-Topic:</a:t>
            </a:r>
            <a:br>
              <a:rPr lang="en-US"/>
            </a:br>
            <a:r>
              <a:rPr lang="en-US"/>
              <a:t>Site Redesign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9914E-0673-8B44-8C4D-4FB86E6C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18317C-FA8A-8246-9035-E044A41964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07188" y="1336675"/>
            <a:ext cx="5484812" cy="47085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7988B70-D466-E54B-843F-44AED7EDE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1336432"/>
            <a:ext cx="5485660" cy="470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8C7A22-0C13-6C41-9FFF-C1E4212ECB7E}"/>
              </a:ext>
            </a:extLst>
          </p:cNvPr>
          <p:cNvSpPr txBox="1"/>
          <p:nvPr/>
        </p:nvSpPr>
        <p:spPr>
          <a:xfrm>
            <a:off x="6304506" y="6044956"/>
            <a:ext cx="55386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/1068/20120302224302/http://</a:t>
            </a:r>
            <a:r>
              <a:rPr lang="en-US" sz="1100" err="1"/>
              <a:t>ombuds.am</a:t>
            </a:r>
            <a:r>
              <a:rPr lang="en-US" sz="1100"/>
              <a:t>/main/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0F81B-E6D4-E94C-8705-A49AA41455C0}"/>
              </a:ext>
            </a:extLst>
          </p:cNvPr>
          <p:cNvSpPr txBox="1"/>
          <p:nvPr/>
        </p:nvSpPr>
        <p:spPr>
          <a:xfrm>
            <a:off x="439615" y="5783346"/>
            <a:ext cx="5477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/1068/20100510173253/http://</a:t>
            </a:r>
            <a:r>
              <a:rPr lang="en-US" sz="1100" err="1"/>
              <a:t>ombuds.am</a:t>
            </a:r>
            <a:r>
              <a:rPr lang="en-US" sz="1100"/>
              <a:t>/main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26C4DA-F29E-7E40-A7DF-856822F7E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097718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217D-55B0-F443-81C3-08E8F175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Mementos in a Collection Can Be Off-Topic:</a:t>
            </a:r>
            <a:br>
              <a:rPr lang="en-US"/>
            </a:br>
            <a:r>
              <a:rPr lang="en-US"/>
              <a:t>Change Site Ownership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69EA9-598E-AA4B-8516-D3C0FB507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3010E8-1F50-5343-BEA7-E77AC8B04C2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07188" y="1468438"/>
            <a:ext cx="5484812" cy="47085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7AE330F1-B348-F448-9FBE-3905F586F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1468439"/>
            <a:ext cx="5485660" cy="470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8F89A5-05D9-3C43-8760-51477990FB31}"/>
              </a:ext>
            </a:extLst>
          </p:cNvPr>
          <p:cNvSpPr txBox="1"/>
          <p:nvPr/>
        </p:nvSpPr>
        <p:spPr>
          <a:xfrm>
            <a:off x="-46164" y="5876150"/>
            <a:ext cx="6457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/1068/20090210190543/http://</a:t>
            </a:r>
            <a:r>
              <a:rPr lang="en-US" sz="1100" err="1"/>
              <a:t>www.afapredesa.org</a:t>
            </a:r>
            <a:r>
              <a:rPr lang="en-US" sz="1100"/>
              <a:t>/</a:t>
            </a:r>
            <a:r>
              <a:rPr lang="en-US" sz="1100" err="1"/>
              <a:t>index.php</a:t>
            </a:r>
            <a:endParaRPr lang="en-US"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811B61-598F-D543-8AAC-7B2691AC16B4}"/>
              </a:ext>
            </a:extLst>
          </p:cNvPr>
          <p:cNvSpPr txBox="1"/>
          <p:nvPr/>
        </p:nvSpPr>
        <p:spPr>
          <a:xfrm>
            <a:off x="6121490" y="6098556"/>
            <a:ext cx="57695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/1068/20120302210439/http://</a:t>
            </a:r>
            <a:r>
              <a:rPr lang="en-US" sz="1100" err="1"/>
              <a:t>www.afapredesa.org</a:t>
            </a:r>
            <a:r>
              <a:rPr lang="en-US" sz="1100"/>
              <a:t>/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006811-18CF-E94F-83A2-D1938E242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940925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5825-D03A-A04A-95F1-A97CFAAC5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Mementos in a Collection Can Be Off-Topic:</a:t>
            </a:r>
            <a:br>
              <a:rPr lang="en-US"/>
            </a:br>
            <a:r>
              <a:rPr lang="en-US"/>
              <a:t>The Site Was Hacked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18AAD-CDBD-5D43-871F-1A0D3E9A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8C280A-205D-6C4D-8FEB-0196EF49415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07188" y="1468438"/>
            <a:ext cx="5484812" cy="47085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B1705AC-79CE-2844-A201-9AB4E7F0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1468438"/>
            <a:ext cx="5485660" cy="470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089D3-3993-894D-B3CC-98BEC36146AB}"/>
              </a:ext>
            </a:extLst>
          </p:cNvPr>
          <p:cNvSpPr txBox="1"/>
          <p:nvPr/>
        </p:nvSpPr>
        <p:spPr>
          <a:xfrm>
            <a:off x="296879" y="5839768"/>
            <a:ext cx="5771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/2950/20120327032244/http://</a:t>
            </a:r>
            <a:r>
              <a:rPr lang="en-US" sz="1100" err="1"/>
              <a:t>occupyevansville.org</a:t>
            </a:r>
            <a:r>
              <a:rPr lang="en-US" sz="1100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A98E0-DA89-9B45-87C3-9742ECA7572D}"/>
              </a:ext>
            </a:extLst>
          </p:cNvPr>
          <p:cNvSpPr txBox="1"/>
          <p:nvPr/>
        </p:nvSpPr>
        <p:spPr>
          <a:xfrm>
            <a:off x="6263794" y="6101378"/>
            <a:ext cx="57711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/2950/20120410032628/http://</a:t>
            </a:r>
            <a:r>
              <a:rPr lang="en-US" sz="1100" err="1"/>
              <a:t>occupyevansville.org</a:t>
            </a:r>
            <a:r>
              <a:rPr lang="en-US" sz="1100"/>
              <a:t>/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4D557-ED1E-A444-B8A3-82561C0EC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807181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BC2-D3AB-E742-A1F8-EA7F097F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Mementos in a Collection Can Be Off-Topic:</a:t>
            </a:r>
            <a:br>
              <a:rPr lang="en-US"/>
            </a:br>
            <a:r>
              <a:rPr lang="en-US"/>
              <a:t>The Site Moves On From The Topic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1F211-D9AD-B644-883F-C0000B06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7D0B0-7E7B-4879-A888-F5F2D3156A7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DC7FE5-615E-D041-A446-E0B2E8BCDA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6705600" y="1336675"/>
            <a:ext cx="5486400" cy="4708525"/>
          </a:xfr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1DA03F2-672A-C844-A627-585C608C3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15" y="1336432"/>
            <a:ext cx="5485660" cy="470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6F4882-ACDA-5541-B2F0-C24E9740E9E6}"/>
              </a:ext>
            </a:extLst>
          </p:cNvPr>
          <p:cNvSpPr txBox="1"/>
          <p:nvPr/>
        </p:nvSpPr>
        <p:spPr>
          <a:xfrm>
            <a:off x="5050301" y="6120404"/>
            <a:ext cx="7141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/2358/20120803140009/http://</a:t>
            </a:r>
            <a:r>
              <a:rPr lang="en-US" sz="1100" err="1"/>
              <a:t>www.bbc.co.uk</a:t>
            </a:r>
            <a:r>
              <a:rPr lang="en-US" sz="1100"/>
              <a:t>/news/world/</a:t>
            </a:r>
            <a:r>
              <a:rPr lang="en-US" sz="1100" err="1"/>
              <a:t>middle_east</a:t>
            </a:r>
            <a:r>
              <a:rPr lang="en-US" sz="1100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E8ED0-BC77-D846-81DF-CEC93BF3D47F}"/>
              </a:ext>
            </a:extLst>
          </p:cNvPr>
          <p:cNvSpPr txBox="1"/>
          <p:nvPr/>
        </p:nvSpPr>
        <p:spPr>
          <a:xfrm>
            <a:off x="139700" y="5783347"/>
            <a:ext cx="7141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http://</a:t>
            </a:r>
            <a:r>
              <a:rPr lang="en-US" sz="1100" err="1"/>
              <a:t>wayback.archive-it.org</a:t>
            </a:r>
            <a:r>
              <a:rPr lang="en-US" sz="1100"/>
              <a:t>/2358/20110202225040/http://</a:t>
            </a:r>
            <a:r>
              <a:rPr lang="en-US" sz="1100" err="1"/>
              <a:t>www.bbc.co.uk</a:t>
            </a:r>
            <a:r>
              <a:rPr lang="en-US" sz="1100"/>
              <a:t>/news/world/</a:t>
            </a:r>
            <a:r>
              <a:rPr lang="en-US" sz="1100" err="1"/>
              <a:t>middle_east</a:t>
            </a:r>
            <a:r>
              <a:rPr lang="en-US" sz="1100"/>
              <a:t>/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984ED8-20E0-2043-8431-97464FC7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198206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1C4B-B67B-9D4B-82DA-FE8AB304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Removing Off-Topic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B1BF3-27E5-7A49-9815-2BDF4A71B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1632" cy="435133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Open a terminal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Type the following:</a:t>
            </a:r>
          </a:p>
          <a:p>
            <a:pPr marL="0" indent="0">
              <a:buNone/>
            </a:pPr>
            <a:r>
              <a:rPr lang="en-US" sz="2600" err="1">
                <a:latin typeface="Courier New" panose="02070309020205020404" pitchFamily="49" charset="0"/>
                <a:cs typeface="Courier New" panose="02070309020205020404" pitchFamily="49" charset="0"/>
              </a:rPr>
              <a:t>detect_off_topic</a:t>
            </a: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6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err="1">
                <a:latin typeface="Courier New" panose="02070309020205020404" pitchFamily="49" charset="0"/>
                <a:cs typeface="Courier New" panose="02070309020205020404" pitchFamily="49" charset="0"/>
              </a:rPr>
              <a:t>archiveit</a:t>
            </a: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=3936 </a:t>
            </a:r>
            <a:b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	-o 3936-otmt.json </a:t>
            </a:r>
            <a:b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	--</a:t>
            </a:r>
            <a:r>
              <a:rPr lang="en-US" sz="2600" err="1">
                <a:latin typeface="Courier New" panose="02070309020205020404" pitchFamily="49" charset="0"/>
                <a:cs typeface="Courier New" panose="02070309020205020404" pitchFamily="49" charset="0"/>
              </a:rPr>
              <a:t>ontopic</a:t>
            </a:r>
            <a:r>
              <a:rPr lang="en-US" sz="2600">
                <a:latin typeface="Courier New" panose="02070309020205020404" pitchFamily="49" charset="0"/>
                <a:cs typeface="Courier New" panose="02070309020205020404" pitchFamily="49" charset="0"/>
              </a:rPr>
              <a:t>-file 3936-ontopic.txt</a:t>
            </a:r>
            <a:b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/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3936-otmt.json</a:t>
            </a:r>
            <a:r>
              <a:rPr lang="en-US"/>
              <a:t> is data about collection 3936, replace 3936 with the identifier for your collection (e.g., 2358)</a:t>
            </a:r>
          </a:p>
          <a:p>
            <a:endParaRPr lang="en-US"/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3936-ontopic.txt</a:t>
            </a:r>
            <a:r>
              <a:rPr lang="en-US"/>
              <a:t> contains the list of mementos that are on-topic for this collection</a:t>
            </a:r>
          </a:p>
          <a:p>
            <a:endParaRPr lang="en-US"/>
          </a:p>
          <a:p>
            <a:r>
              <a:rPr lang="en-US"/>
              <a:t>When the prompt returns, the command has finished executing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60568-DA4A-C141-B6AF-3DFC7CD9A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2" y="1457600"/>
            <a:ext cx="3973968" cy="4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575C0C-39F9-0244-B8B0-E99DB391E4EA}"/>
              </a:ext>
            </a:extLst>
          </p:cNvPr>
          <p:cNvSpPr/>
          <p:nvPr/>
        </p:nvSpPr>
        <p:spPr>
          <a:xfrm>
            <a:off x="7379831" y="2147777"/>
            <a:ext cx="3973969" cy="2668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EFF96-DEA9-2543-9A43-36AAD8F43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29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4D32139-E646-F244-866E-A867AC0E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36715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144C-CC0E-5343-B876-A0969E4F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Storytelling in Literature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F1A92-A823-CF4D-B76C-8A3BC744B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65" y="1650808"/>
            <a:ext cx="5488135" cy="1883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5C2E3D-A1AA-EC4A-9936-068A995E6B88}"/>
              </a:ext>
            </a:extLst>
          </p:cNvPr>
          <p:cNvSpPr txBox="1"/>
          <p:nvPr/>
        </p:nvSpPr>
        <p:spPr>
          <a:xfrm>
            <a:off x="607865" y="3735963"/>
            <a:ext cx="107459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Story elements</a:t>
            </a:r>
            <a:r>
              <a:rPr lang="en-US" sz="2800" dirty="0"/>
              <a:t>: setting, characters, sequence, exposition, conflict, climax, resolution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823CC-B45E-C949-8768-8BD881F28273}"/>
              </a:ext>
            </a:extLst>
          </p:cNvPr>
          <p:cNvSpPr txBox="1"/>
          <p:nvPr/>
        </p:nvSpPr>
        <p:spPr>
          <a:xfrm>
            <a:off x="3677774" y="4690070"/>
            <a:ext cx="4836452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See:</a:t>
            </a:r>
            <a:endParaRPr lang="en-US" dirty="0">
              <a:hlinkClick r:id="rId3"/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http://www.learner.org/interactives/story/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https://en.wikipedia.org/wiki/Dramatic_structure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A35D77-B9EB-C040-A61C-A72CE3FF2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755" y="1330810"/>
            <a:ext cx="4145661" cy="240515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822611-61E5-6C41-AD1A-08FD2C600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CE6BD-7BD4-0641-9D92-56DD29F6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825997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DDA0C3-F043-0642-A39F-2F072C4C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08" y="1082426"/>
            <a:ext cx="4693147" cy="4693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AA479-F1C2-164E-92A8-E873C3D2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91156" cy="1325563"/>
          </a:xfrm>
        </p:spPr>
        <p:txBody>
          <a:bodyPr>
            <a:normAutofit/>
          </a:bodyPr>
          <a:lstStyle/>
          <a:p>
            <a:r>
              <a:rPr lang="en-US"/>
              <a:t>Excluding Off-Topic Pages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B2F7E-CD79-2A4B-82E0-B716A9A4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95" y="1839544"/>
            <a:ext cx="3973968" cy="4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9A9C7A-110A-E947-A82C-D7BAF1D41815}"/>
              </a:ext>
            </a:extLst>
          </p:cNvPr>
          <p:cNvSpPr/>
          <p:nvPr/>
        </p:nvSpPr>
        <p:spPr>
          <a:xfrm>
            <a:off x="1032195" y="2488019"/>
            <a:ext cx="3973969" cy="266812"/>
          </a:xfrm>
          <a:prstGeom prst="rect">
            <a:avLst/>
          </a:prstGeom>
          <a:noFill/>
          <a:ln w="3810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263381-392B-314E-90F1-AAFCC9AC8236}"/>
              </a:ext>
            </a:extLst>
          </p:cNvPr>
          <p:cNvSpPr/>
          <p:nvPr/>
        </p:nvSpPr>
        <p:spPr>
          <a:xfrm>
            <a:off x="8670888" y="4795736"/>
            <a:ext cx="336925" cy="290246"/>
          </a:xfrm>
          <a:prstGeom prst="ellipse">
            <a:avLst/>
          </a:prstGeom>
          <a:noFill/>
          <a:ln w="3810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E81EE4-E246-5443-888F-7A3B1D449949}"/>
              </a:ext>
            </a:extLst>
          </p:cNvPr>
          <p:cNvSpPr txBox="1"/>
          <p:nvPr/>
        </p:nvSpPr>
        <p:spPr>
          <a:xfrm>
            <a:off x="8839350" y="5150872"/>
            <a:ext cx="292124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100 Off-Topic Pages</a:t>
            </a:r>
          </a:p>
          <a:p>
            <a:r>
              <a:rPr lang="en-US" dirty="0"/>
              <a:t>Excluded From Consideration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725763-F689-3A45-960B-8B9CB9506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522CDF-F0CA-6C4E-ACF0-0CDA008F8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75727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ECCDD-DFAC-1F4C-A7D4-F81454A15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Duplicates Exist in a Web Archive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6C4D-D180-A046-8A6F-684555229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2062"/>
            <a:ext cx="4826848" cy="4560813"/>
          </a:xfrm>
        </p:spPr>
        <p:txBody>
          <a:bodyPr>
            <a:normAutofit/>
          </a:bodyPr>
          <a:lstStyle/>
          <a:p>
            <a:r>
              <a:rPr lang="en-US" sz="3200"/>
              <a:t>Remember: A memento is an observation at a particular point in time</a:t>
            </a:r>
          </a:p>
          <a:p>
            <a:r>
              <a:rPr lang="en-US" sz="3200"/>
              <a:t>Sometimes the web page did not change</a:t>
            </a:r>
          </a:p>
          <a:p>
            <a:r>
              <a:rPr lang="en-US" sz="3200"/>
              <a:t>These duplicates are extras that we do not need in our 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A2890-BE32-0A41-8D8D-D4EC4992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45" y="1027906"/>
            <a:ext cx="5032355" cy="47902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8181B-FD02-9A42-B9C3-8F9E4653932B}"/>
              </a:ext>
            </a:extLst>
          </p:cNvPr>
          <p:cNvSpPr txBox="1"/>
          <p:nvPr/>
        </p:nvSpPr>
        <p:spPr>
          <a:xfrm>
            <a:off x="5067312" y="5846544"/>
            <a:ext cx="628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Thumbnails of duplicate mementos, grouped by color.</a:t>
            </a:r>
          </a:p>
          <a:p>
            <a:r>
              <a:rPr lang="en-US" dirty="0"/>
              <a:t>Mementos outlined in red are the same, green are the same, etc.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78094-1FFF-814C-AB97-F19358DA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A24FA7-896C-874D-9F04-BA76A8FD0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256742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8EE2-DE20-EA47-9D2A-B383E6CD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Excluding Duplicate Mementos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37A1-5168-D549-B852-3BD1B9694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163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Type the following: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exclude_duplicates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3936-otmt.json 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-c 3936-ontopic.txt </a:t>
            </a:r>
            <a:b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–o 3936-nonduplicates.txt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3936-otmt.json</a:t>
            </a:r>
            <a:r>
              <a:rPr lang="en-US" dirty="0"/>
              <a:t> is data about collection 3936 generated in the previous section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3936-ontopic.txt</a:t>
            </a:r>
            <a:r>
              <a:rPr lang="en-US" dirty="0"/>
              <a:t> contains the list of mementos that are on-topic from the </a:t>
            </a:r>
            <a:r>
              <a:rPr lang="en-US" i="1" dirty="0"/>
              <a:t>previous step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3936-nonduplicates.txt </a:t>
            </a:r>
            <a:r>
              <a:rPr lang="en-US" dirty="0"/>
              <a:t>contains the list of mementos that are not duplicates, it will be used in the </a:t>
            </a:r>
            <a:r>
              <a:rPr lang="en-US" i="1" dirty="0"/>
              <a:t>next step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C9103-98CC-FD48-8E58-D588D26CF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2" y="1457600"/>
            <a:ext cx="3973968" cy="4499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B4AEBF-97E6-4B4C-A82D-10CA50699CD4}"/>
              </a:ext>
            </a:extLst>
          </p:cNvPr>
          <p:cNvSpPr/>
          <p:nvPr/>
        </p:nvSpPr>
        <p:spPr>
          <a:xfrm>
            <a:off x="7379831" y="2411687"/>
            <a:ext cx="3973968" cy="288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8F601-4082-1B42-A2ED-717AF1A4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0110-8AC9-1546-8960-D03087BE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282125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DDA0C3-F043-0642-A39F-2F072C4C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08" y="1082426"/>
            <a:ext cx="4693147" cy="4693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AA479-F1C2-164E-92A8-E873C3D2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91156" cy="1325563"/>
          </a:xfrm>
        </p:spPr>
        <p:txBody>
          <a:bodyPr>
            <a:normAutofit/>
          </a:bodyPr>
          <a:lstStyle/>
          <a:p>
            <a:r>
              <a:rPr lang="en-US" dirty="0"/>
              <a:t>Excluding Duplicate Mementos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B2F7E-CD79-2A4B-82E0-B716A9A4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95" y="1839544"/>
            <a:ext cx="3973968" cy="4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9A9C7A-110A-E947-A82C-D7BAF1D41815}"/>
              </a:ext>
            </a:extLst>
          </p:cNvPr>
          <p:cNvSpPr/>
          <p:nvPr/>
        </p:nvSpPr>
        <p:spPr>
          <a:xfrm>
            <a:off x="1032194" y="2789576"/>
            <a:ext cx="3973969" cy="266812"/>
          </a:xfrm>
          <a:prstGeom prst="rect">
            <a:avLst/>
          </a:prstGeom>
          <a:noFill/>
          <a:ln w="3810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263381-392B-314E-90F1-AAFCC9AC8236}"/>
              </a:ext>
            </a:extLst>
          </p:cNvPr>
          <p:cNvSpPr/>
          <p:nvPr/>
        </p:nvSpPr>
        <p:spPr>
          <a:xfrm>
            <a:off x="8891056" y="2007230"/>
            <a:ext cx="336925" cy="290246"/>
          </a:xfrm>
          <a:prstGeom prst="ellipse">
            <a:avLst/>
          </a:prstGeom>
          <a:noFill/>
          <a:ln w="3810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5E05B-624C-3A44-80E1-3EE22AE64EC3}"/>
              </a:ext>
            </a:extLst>
          </p:cNvPr>
          <p:cNvSpPr txBox="1"/>
          <p:nvPr/>
        </p:nvSpPr>
        <p:spPr>
          <a:xfrm>
            <a:off x="9444294" y="1690688"/>
            <a:ext cx="2223283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123 Near-Duplicates</a:t>
            </a:r>
          </a:p>
          <a:p>
            <a:r>
              <a:rPr lang="en-US" dirty="0"/>
              <a:t>Excluded From Consideration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65C6F-AA99-B142-B4BB-02186417E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92FF1-0945-954E-B0DA-377EC83E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767466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EF075-98D8-4448-9DF6-9A1FBA943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all mementos are the same language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B4BB7F31-53A8-374B-80F5-819605A3B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13561"/>
            <a:ext cx="4732460" cy="4062027"/>
          </a:xfrm>
        </p:spPr>
      </p:pic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19B1E1A-E802-2C49-B2EE-7D5AEFB0B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340" y="1513560"/>
            <a:ext cx="4732460" cy="40620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FF3F10-B879-4344-9582-53B9B48FAB68}"/>
              </a:ext>
            </a:extLst>
          </p:cNvPr>
          <p:cNvSpPr txBox="1">
            <a:spLocks/>
          </p:cNvSpPr>
          <p:nvPr/>
        </p:nvSpPr>
        <p:spPr>
          <a:xfrm>
            <a:off x="838200" y="5715000"/>
            <a:ext cx="10515600" cy="498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 want to tell stories with a single language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E015-DF73-F24A-A365-2123C8A3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1CE4A-FD19-DF49-A38B-71D4E23D8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16259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780A-823C-904F-B045-09281CD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Excluding mementos by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E4AA-C0FD-D24D-A07C-D24DD0BA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9057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Type the following:</a:t>
            </a:r>
          </a:p>
          <a:p>
            <a:pPr marL="0" indent="0">
              <a:buNone/>
            </a:pP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select_by_language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3936-otmt.json 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	-c 3936-nonduplicates.txt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	--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	–o 3936-lang.en.txt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3936-otmt.json</a:t>
            </a:r>
            <a:r>
              <a:rPr lang="en-US" dirty="0"/>
              <a:t> is data about collection 3936 generated in the previous section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3936-nonduplicates.txt </a:t>
            </a:r>
            <a:r>
              <a:rPr lang="en-US" dirty="0"/>
              <a:t>contains the list of mementos that are not duplicates from the </a:t>
            </a:r>
            <a:r>
              <a:rPr lang="en-US" i="1" dirty="0"/>
              <a:t>previous step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3936-lang.en.txt</a:t>
            </a:r>
            <a:r>
              <a:rPr lang="en-US" dirty="0"/>
              <a:t> contains the list of mementos that are not duplicates and are English language, it will be used in the </a:t>
            </a:r>
            <a:r>
              <a:rPr lang="en-US" i="1" dirty="0"/>
              <a:t>next step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1F5EC-8B98-CD48-B32F-E6BDC3C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2" y="1457600"/>
            <a:ext cx="3973968" cy="4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10F2F9-E11F-654E-A46E-F8EFBD822808}"/>
              </a:ext>
            </a:extLst>
          </p:cNvPr>
          <p:cNvSpPr/>
          <p:nvPr/>
        </p:nvSpPr>
        <p:spPr>
          <a:xfrm>
            <a:off x="7379832" y="2698103"/>
            <a:ext cx="3973968" cy="371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AC3F8-C7FF-554E-A87D-7BC0376D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6ACD8A-20B8-8542-8BDC-4023158A6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423165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DDA0C3-F043-0642-A39F-2F072C4C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08" y="1082426"/>
            <a:ext cx="4693147" cy="4693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AA479-F1C2-164E-92A8-E873C3D2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91156" cy="1325563"/>
          </a:xfrm>
        </p:spPr>
        <p:txBody>
          <a:bodyPr>
            <a:normAutofit/>
          </a:bodyPr>
          <a:lstStyle/>
          <a:p>
            <a:r>
              <a:rPr lang="en-US" dirty="0"/>
              <a:t>Excluding Mementos By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B2F7E-CD79-2A4B-82E0-B716A9A4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95" y="1839544"/>
            <a:ext cx="3973968" cy="4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9A9C7A-110A-E947-A82C-D7BAF1D41815}"/>
              </a:ext>
            </a:extLst>
          </p:cNvPr>
          <p:cNvSpPr/>
          <p:nvPr/>
        </p:nvSpPr>
        <p:spPr>
          <a:xfrm>
            <a:off x="1032194" y="3162187"/>
            <a:ext cx="3973969" cy="266812"/>
          </a:xfrm>
          <a:prstGeom prst="rect">
            <a:avLst/>
          </a:prstGeom>
          <a:noFill/>
          <a:ln w="3810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263381-392B-314E-90F1-AAFCC9AC8236}"/>
              </a:ext>
            </a:extLst>
          </p:cNvPr>
          <p:cNvSpPr/>
          <p:nvPr/>
        </p:nvSpPr>
        <p:spPr>
          <a:xfrm>
            <a:off x="10107014" y="3056224"/>
            <a:ext cx="246008" cy="211925"/>
          </a:xfrm>
          <a:prstGeom prst="ellipse">
            <a:avLst/>
          </a:prstGeom>
          <a:noFill/>
          <a:ln w="3810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A3184-B4E2-314B-A798-B2F18DC05D40}"/>
              </a:ext>
            </a:extLst>
          </p:cNvPr>
          <p:cNvSpPr txBox="1"/>
          <p:nvPr/>
        </p:nvSpPr>
        <p:spPr>
          <a:xfrm>
            <a:off x="9746177" y="1690688"/>
            <a:ext cx="189649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 Non-English Mementos</a:t>
            </a:r>
          </a:p>
          <a:p>
            <a:r>
              <a:rPr lang="en-US" dirty="0"/>
              <a:t>Excluded From Consideration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59809-5436-8647-A0B7-E3350B38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630199-15C2-0F45-BDB1-C9FB03C7D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996244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330E1-C585-F443-9F43-908AE4E0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collections spread across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727D5-AA6F-F547-BC64-81E9BD245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ensure we account for the spread across time, we </a:t>
            </a:r>
            <a:r>
              <a:rPr lang="en-US" b="1"/>
              <a:t>slice</a:t>
            </a:r>
            <a:r>
              <a:rPr lang="en-US"/>
              <a:t> the collection dynamically and distribute the mementos equally on the slices.</a:t>
            </a:r>
          </a:p>
          <a:p>
            <a:r>
              <a:rPr lang="en-US"/>
              <a:t>For N mementos:</a:t>
            </a:r>
          </a:p>
          <a:p>
            <a:pPr lvl="1"/>
            <a:r>
              <a:rPr lang="en-US"/>
              <a:t>If |N| &lt;= 28, then the number of slices is  |N|</a:t>
            </a:r>
          </a:p>
          <a:p>
            <a:pPr lvl="1"/>
            <a:r>
              <a:rPr lang="en-US"/>
              <a:t>If |N| &gt; 28, then the number of slices is:</a:t>
            </a:r>
          </a:p>
          <a:p>
            <a:pPr lvl="2"/>
            <a:endParaRPr lang="en-US"/>
          </a:p>
          <a:p>
            <a:r>
              <a:rPr lang="en-US"/>
              <a:t>This way the size of the story grows slowly as needed for large collections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6C7B0F-29EF-C04B-AEA4-1C0AC6FA6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08" y="4341536"/>
            <a:ext cx="2258976" cy="49162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58B10-71B9-9540-B409-B709CDC3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5F111-5E82-ED4A-9D86-165081DFA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504082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780A-823C-904F-B045-09281CD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Slice the mementos by 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E4AA-C0FD-D24D-A07C-D24DD0BA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41633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Type the following:</a:t>
            </a:r>
          </a:p>
          <a:p>
            <a:pPr marL="0" indent="0">
              <a:buNone/>
            </a:pP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slice_by_datetime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3936-otmt.json 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	-c 3936-lang.en.txt 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	–o 3936-sliced.tsv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3936-otmt.json</a:t>
            </a:r>
            <a:r>
              <a:rPr lang="en-US" dirty="0"/>
              <a:t> is data about collection 3936 generated in the previous section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3936-lang.en.txt</a:t>
            </a:r>
            <a:r>
              <a:rPr lang="en-US" dirty="0"/>
              <a:t> contains the list of on-topic mementos that are not duplicates and are English language from the </a:t>
            </a:r>
            <a:r>
              <a:rPr lang="en-US" i="1" dirty="0"/>
              <a:t>previous step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3936-sliced.tsv</a:t>
            </a:r>
            <a:r>
              <a:rPr lang="en-US" dirty="0"/>
              <a:t> contains a tab-delimited list of memento URLs and their slice numbers, it will be used in the </a:t>
            </a:r>
            <a:r>
              <a:rPr lang="en-US" i="1" dirty="0"/>
              <a:t>next step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1F5EC-8B98-CD48-B32F-E6BDC3C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2" y="1457600"/>
            <a:ext cx="3973968" cy="4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10F2F9-E11F-654E-A46E-F8EFBD822808}"/>
              </a:ext>
            </a:extLst>
          </p:cNvPr>
          <p:cNvSpPr/>
          <p:nvPr/>
        </p:nvSpPr>
        <p:spPr>
          <a:xfrm>
            <a:off x="7379832" y="3057524"/>
            <a:ext cx="3973968" cy="371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2F99-D2AA-1748-80A0-217912029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38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D043A1-9D87-1C4D-8AC3-08379C41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021212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ECB3-44D7-3444-B171-F8E63CE8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novel mementos by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38DDA-61D8-1043-B081-E25CFAB46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/>
              <a:t>To ensure we find novel mementos, we reuse the </a:t>
            </a:r>
            <a:r>
              <a:rPr lang="en-US" err="1"/>
              <a:t>Simhash</a:t>
            </a:r>
            <a:r>
              <a:rPr lang="en-US"/>
              <a:t> scores from the deduplication step</a:t>
            </a:r>
          </a:p>
          <a:p>
            <a:r>
              <a:rPr lang="en-US"/>
              <a:t>Each cluster is built from the distance between these </a:t>
            </a:r>
            <a:r>
              <a:rPr lang="en-US" err="1"/>
              <a:t>Simhash</a:t>
            </a:r>
            <a:r>
              <a:rPr lang="en-US"/>
              <a:t> scores using the DBSCAN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6C4CE-3A92-B14F-A0E2-DD4F1C96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011" y="1205318"/>
            <a:ext cx="4798012" cy="51608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E4EFB-BBD1-D04F-9636-DC9F0D5D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39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E4760-D663-0743-A873-FBE5BE52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11118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C9BB-3264-4C4D-914A-0D94A9C5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Storytelling in social media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60C79-76A1-864F-94F9-7372A6D2EEC0}"/>
              </a:ext>
            </a:extLst>
          </p:cNvPr>
          <p:cNvSpPr txBox="1"/>
          <p:nvPr/>
        </p:nvSpPr>
        <p:spPr>
          <a:xfrm>
            <a:off x="2909486" y="6176963"/>
            <a:ext cx="637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 sampling and arrangement of web resources for summarization.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E0963-76C4-A143-9F03-2D2108216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59" y="1314030"/>
            <a:ext cx="3495637" cy="4862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9416D7-7E2C-9A43-9D29-B02B857B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596" y="1314030"/>
            <a:ext cx="4211711" cy="4862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C5CAD1-3B7B-5A42-9649-C4C630116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212" y="1314030"/>
            <a:ext cx="4211711" cy="48629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982D25-0747-A949-BA6A-696433B7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D3989-88C6-7B46-BD1D-FCEE570FB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835106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780A-823C-904F-B045-09281CD8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the mementos in each slice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E4AA-C0FD-D24D-A07C-D24DD0BAC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90579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Type the following:</a:t>
            </a:r>
          </a:p>
          <a:p>
            <a:pPr marL="0" indent="0">
              <a:buNone/>
            </a:pP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cluster_by_simhash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3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 3936-otmt.json 	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	-s 3936-sliced.tsv 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	–o 3936-clustered.tsv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3936-otmt.json</a:t>
            </a:r>
            <a:r>
              <a:rPr lang="en-US" dirty="0"/>
              <a:t> is data about collection 3936 generated in the previous section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3936-sliced.tsv</a:t>
            </a:r>
            <a:r>
              <a:rPr lang="en-US" dirty="0"/>
              <a:t> contains a tab-delimited list of memento URLs and their slice numbers from the </a:t>
            </a:r>
            <a:r>
              <a:rPr lang="en-US" i="1" dirty="0"/>
              <a:t>previous step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3936-clustered.tsv</a:t>
            </a:r>
            <a:r>
              <a:rPr lang="en-US" dirty="0"/>
              <a:t> contains a tab-delimited list of memento URLs with their slices and clusters, it will be used in the </a:t>
            </a:r>
            <a:r>
              <a:rPr lang="en-US" i="1" dirty="0"/>
              <a:t>next step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1F5EC-8B98-CD48-B32F-E6BDC3C9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2" y="1457600"/>
            <a:ext cx="3973968" cy="4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10F2F9-E11F-654E-A46E-F8EFBD822808}"/>
              </a:ext>
            </a:extLst>
          </p:cNvPr>
          <p:cNvSpPr/>
          <p:nvPr/>
        </p:nvSpPr>
        <p:spPr>
          <a:xfrm>
            <a:off x="7379832" y="3452560"/>
            <a:ext cx="3973968" cy="4389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97AD8-5DDD-F240-8FE0-ADA8370C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DAAA27-D1AD-FF46-B30C-6D60FCA9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27919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DA19-6C1C-3E49-8676-32CD5DDD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 Quality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207E-F0B5-C44E-94FE-B78BD94B2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We favor pages with the following features:</a:t>
            </a:r>
          </a:p>
          <a:p>
            <a:pPr lvl="1"/>
            <a:r>
              <a:rPr lang="en-US" dirty="0"/>
              <a:t>News over social media, because social media posts produce poorer cards</a:t>
            </a:r>
          </a:p>
          <a:p>
            <a:pPr lvl="1"/>
            <a:r>
              <a:rPr lang="en-US" dirty="0"/>
              <a:t>Longer URLs with deeper paths, because they contain more unique information and thus produce better cards</a:t>
            </a:r>
          </a:p>
          <a:p>
            <a:pPr lvl="1"/>
            <a:r>
              <a:rPr lang="en-US" dirty="0"/>
              <a:t>They have low memento damage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4B5A2-9214-2846-82F7-F8B537CF3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832" y="1457600"/>
            <a:ext cx="3973968" cy="44997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6CC720-C964-B440-82E3-09749C5F197A}"/>
              </a:ext>
            </a:extLst>
          </p:cNvPr>
          <p:cNvSpPr/>
          <p:nvPr/>
        </p:nvSpPr>
        <p:spPr>
          <a:xfrm>
            <a:off x="7986713" y="3912780"/>
            <a:ext cx="2686050" cy="1059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1401C-D098-E04C-9D81-A926AA756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269FF1-D946-1C4F-8D71-FB2ECEED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978394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A7B3-9B46-4344-82BF-C83EF062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Memento Damage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AAAF-FA9B-3F46-B722-3C6B28BE4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52214" cy="4351338"/>
          </a:xfrm>
        </p:spPr>
        <p:txBody>
          <a:bodyPr>
            <a:normAutofit/>
          </a:bodyPr>
          <a:lstStyle/>
          <a:p>
            <a:r>
              <a:rPr lang="en-US" sz="1600"/>
              <a:t>Sometimes, when crawling, a web archive does not acquire all of the images, stylesheets, or JavaScript to render a page</a:t>
            </a:r>
          </a:p>
          <a:p>
            <a:endParaRPr lang="en-US" sz="1600"/>
          </a:p>
          <a:p>
            <a:r>
              <a:rPr lang="en-US" sz="1600"/>
              <a:t>This lack of resources is called </a:t>
            </a:r>
            <a:r>
              <a:rPr lang="en-US" sz="1600" b="1"/>
              <a:t>damage</a:t>
            </a:r>
          </a:p>
          <a:p>
            <a:endParaRPr lang="en-US" sz="1600"/>
          </a:p>
          <a:p>
            <a:r>
              <a:rPr lang="en-US" sz="1600"/>
              <a:t>The memento damage tool was installed at the beginning</a:t>
            </a:r>
          </a:p>
          <a:p>
            <a:endParaRPr lang="en-US" sz="1600"/>
          </a:p>
          <a:p>
            <a:r>
              <a:rPr lang="en-US" sz="1600"/>
              <a:t>Note that calculating memento damage takes a long time, so this next step will take a while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D6C48-5388-3B4A-B681-CC8E6604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414" y="1263963"/>
            <a:ext cx="5429693" cy="46292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4F4B4-2E82-454F-92F6-CF706B046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39A3C-FE97-FF41-AFEA-785ACB2F6860}"/>
              </a:ext>
            </a:extLst>
          </p:cNvPr>
          <p:cNvSpPr txBox="1"/>
          <p:nvPr/>
        </p:nvSpPr>
        <p:spPr>
          <a:xfrm>
            <a:off x="838200" y="4789329"/>
            <a:ext cx="525780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See: IJDL 2015, </a:t>
            </a:r>
            <a:r>
              <a:rPr lang="en-US" dirty="0">
                <a:hlinkClick r:id="rId3"/>
              </a:rPr>
              <a:t>https://doi.org/10.1007/s00799-015-0150-6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See: </a:t>
            </a:r>
            <a:r>
              <a:rPr lang="en-US" dirty="0">
                <a:hlinkClick r:id="rId4"/>
              </a:rPr>
              <a:t>https://ws-dl.blogspot.com/2017/11/2017-11-22-deploying-memento-damage.html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D0261-CF6D-A442-B07E-D65759F7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268282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FE15E-F248-9044-9FFC-7537A576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High-Quality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4F9C-1EFF-194A-AB5A-410EA465D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163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Type the following:</a:t>
            </a:r>
          </a:p>
          <a:p>
            <a:pPr marL="0" indent="0">
              <a:buNone/>
            </a:pP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select_high_quality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3936-clustered.tsv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--damage-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http://localhost:8888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–o 3936-story-mementos.txt</a:t>
            </a:r>
            <a:b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3936-clustered.tsv </a:t>
            </a:r>
            <a:r>
              <a:rPr lang="en-US" dirty="0"/>
              <a:t>contains the list of mementos, their slices, and their clusters from the </a:t>
            </a:r>
            <a:r>
              <a:rPr lang="en-US" i="1" dirty="0"/>
              <a:t>previous step</a:t>
            </a:r>
            <a:br>
              <a:rPr lang="en-US" dirty="0"/>
            </a:b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3936-story_mementos.txt</a:t>
            </a:r>
            <a:r>
              <a:rPr lang="en-US" dirty="0"/>
              <a:t> contains the list of memento URLs for our story</a:t>
            </a:r>
          </a:p>
          <a:p>
            <a:endParaRPr lang="en-US" dirty="0"/>
          </a:p>
          <a:p>
            <a:r>
              <a:rPr lang="en-US" b="1" dirty="0"/>
              <a:t>With this list, we can now visualize our story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ED6E9-104A-7D43-88B6-BEA91DD6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832" y="1457600"/>
            <a:ext cx="3973968" cy="4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E27D80-4E66-9145-864C-F10E24C76B2A}"/>
              </a:ext>
            </a:extLst>
          </p:cNvPr>
          <p:cNvSpPr/>
          <p:nvPr/>
        </p:nvSpPr>
        <p:spPr>
          <a:xfrm>
            <a:off x="7986713" y="3912780"/>
            <a:ext cx="2686050" cy="1059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A54F5-B23A-E34A-9F10-DF78DD98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2AFDCC-5A83-C442-9234-3A3DBE6A0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256343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DDA0C3-F043-0642-A39F-2F072C4CB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408" y="1082426"/>
            <a:ext cx="4693147" cy="46931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1AA479-F1C2-164E-92A8-E873C3D2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91156" cy="1325563"/>
          </a:xfrm>
        </p:spPr>
        <p:txBody>
          <a:bodyPr>
            <a:normAutofit/>
          </a:bodyPr>
          <a:lstStyle/>
          <a:p>
            <a:r>
              <a:rPr lang="en-US" dirty="0"/>
              <a:t>Selecting High-Quality Pages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B2F7E-CD79-2A4B-82E0-B716A9A4A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195" y="1839544"/>
            <a:ext cx="3973968" cy="44997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9A9C7A-110A-E947-A82C-D7BAF1D41815}"/>
              </a:ext>
            </a:extLst>
          </p:cNvPr>
          <p:cNvSpPr/>
          <p:nvPr/>
        </p:nvSpPr>
        <p:spPr>
          <a:xfrm>
            <a:off x="1032194" y="4287051"/>
            <a:ext cx="3973969" cy="1063162"/>
          </a:xfrm>
          <a:prstGeom prst="rect">
            <a:avLst/>
          </a:prstGeom>
          <a:noFill/>
          <a:ln w="3810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263381-392B-314E-90F1-AAFCC9AC8236}"/>
              </a:ext>
            </a:extLst>
          </p:cNvPr>
          <p:cNvSpPr/>
          <p:nvPr/>
        </p:nvSpPr>
        <p:spPr>
          <a:xfrm>
            <a:off x="11159805" y="4060952"/>
            <a:ext cx="246008" cy="211925"/>
          </a:xfrm>
          <a:prstGeom prst="ellipse">
            <a:avLst/>
          </a:prstGeom>
          <a:noFill/>
          <a:ln w="38100">
            <a:solidFill>
              <a:srgbClr val="0B2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A3184-B4E2-314B-A798-B2F18DC05D40}"/>
              </a:ext>
            </a:extLst>
          </p:cNvPr>
          <p:cNvSpPr txBox="1"/>
          <p:nvPr/>
        </p:nvSpPr>
        <p:spPr>
          <a:xfrm>
            <a:off x="9804543" y="4553864"/>
            <a:ext cx="189649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28 High Quality Mementos</a:t>
            </a:r>
          </a:p>
          <a:p>
            <a:r>
              <a:rPr lang="en-US" dirty="0"/>
              <a:t>Have Been Selected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B54FA-CF09-384F-B7FC-E163BEE86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D64784-1C54-E244-93B3-9890541B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838678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367D-CED5-3941-8D6A-837EEFB8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Shutting Down the OTMT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F915-76C2-FF42-82C1-C6C0DD0C4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terminal, type: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r>
              <a:rPr lang="en-US" dirty="0"/>
              <a:t>Shut down the Docker containers: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stop</a:t>
            </a:r>
            <a:endParaRPr lang="en-US" dirty="0"/>
          </a:p>
          <a:p>
            <a:r>
              <a:rPr lang="en-US" dirty="0"/>
              <a:t>Remove the Docker containers:</a:t>
            </a:r>
          </a:p>
          <a:p>
            <a:pPr marL="457200" lvl="1" indent="0">
              <a:buNone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docker-compose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45661-C6E9-514F-818D-BD5D26C54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62307-6298-0143-AD71-F2143A42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698062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0D1D20-DBC2-FF40-8103-14591E947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Visualizing The 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7A671-67ED-1A44-B364-713F3A417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32" y="1457600"/>
            <a:ext cx="3973968" cy="4499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98E414-6A9C-1A44-9E3F-FD964FF65717}"/>
              </a:ext>
            </a:extLst>
          </p:cNvPr>
          <p:cNvSpPr/>
          <p:nvPr/>
        </p:nvSpPr>
        <p:spPr>
          <a:xfrm>
            <a:off x="7379832" y="4964249"/>
            <a:ext cx="3967617" cy="993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F498C-BD93-6747-9E77-DA6F96457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15344-21D9-0248-981C-F2285BE8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343248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D4582E-8555-144E-A7AB-2F891BA6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Storify</a:t>
            </a:r>
            <a:r>
              <a:rPr lang="en-US"/>
              <a:t> shut down on May 16,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01339-86B4-D141-BC48-DE783205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928" y="1439782"/>
            <a:ext cx="5827872" cy="397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914998-9012-AB46-BEFC-C2246F1179FB}"/>
              </a:ext>
            </a:extLst>
          </p:cNvPr>
          <p:cNvSpPr txBox="1"/>
          <p:nvPr/>
        </p:nvSpPr>
        <p:spPr>
          <a:xfrm>
            <a:off x="7424842" y="5600700"/>
            <a:ext cx="203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storify.com</a:t>
            </a:r>
            <a:r>
              <a:rPr lang="en-US"/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F6416-1708-7A46-AF09-61D2087EA8DE}"/>
              </a:ext>
            </a:extLst>
          </p:cNvPr>
          <p:cNvSpPr txBox="1"/>
          <p:nvPr/>
        </p:nvSpPr>
        <p:spPr>
          <a:xfrm>
            <a:off x="728664" y="1445717"/>
            <a:ext cx="47972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Originally we visualized stories from web archive collections by using </a:t>
            </a:r>
            <a:r>
              <a:rPr lang="en-US" sz="3600" err="1"/>
              <a:t>Storify</a:t>
            </a:r>
            <a:r>
              <a:rPr lang="en-US" sz="3600"/>
              <a:t>.</a:t>
            </a:r>
          </a:p>
          <a:p>
            <a:endParaRPr lang="en-US" sz="3600"/>
          </a:p>
          <a:p>
            <a:r>
              <a:rPr lang="en-US" sz="3600"/>
              <a:t>Because </a:t>
            </a:r>
            <a:r>
              <a:rPr lang="en-US" sz="3600" err="1"/>
              <a:t>Storify</a:t>
            </a:r>
            <a:r>
              <a:rPr lang="en-US" sz="3600"/>
              <a:t> shut down in 2018, we need to visualize the stories with alternative tools.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C93BD-D738-CB49-AF9E-322048542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208A2-B99E-7949-B292-7AAE2D417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795525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FAA0C-8299-D74A-B2CA-0BEB77E4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Visualizing The Story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18CF58-BB63-B048-9A63-A092FF424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3BA3DA-CAF2-0049-B51A-79A54B55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712193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07F69-5C68-5E40-8284-21F58607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Stories on Facebook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D709-D951-224D-8173-AD43CBC76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157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Facebook offers “Stories”, but these are Snapchat-style videos, photos, or text that only last for 24 hours and then disappear.</a:t>
            </a:r>
          </a:p>
          <a:p>
            <a:r>
              <a:rPr lang="en-US" dirty="0"/>
              <a:t>Their short life and restricted audience make them difficult to share.</a:t>
            </a:r>
          </a:p>
          <a:p>
            <a:r>
              <a:rPr lang="en-US" dirty="0"/>
              <a:t>They are the opposite of an archival image.</a:t>
            </a:r>
          </a:p>
          <a:p>
            <a:r>
              <a:rPr lang="en-US" dirty="0"/>
              <a:t>We recommend an alternative.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23C93-9F06-B343-B22E-C1F995C2EFF9}"/>
              </a:ext>
            </a:extLst>
          </p:cNvPr>
          <p:cNvSpPr txBox="1"/>
          <p:nvPr/>
        </p:nvSpPr>
        <p:spPr>
          <a:xfrm>
            <a:off x="838200" y="5992297"/>
            <a:ext cx="5556329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https://www.facebook.com/help/126560554619115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6057B-EEB4-CC48-8B5C-D0F45BEA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024" y="635000"/>
            <a:ext cx="3170776" cy="58578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F2BA1-14EF-7F44-A497-05764E39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49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DFA73-0938-1F40-9732-17289FF3F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09458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CCFE-D2C2-5049-AE7B-EB6EFDDD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C65D8-62E7-D940-A858-376D741A1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8536"/>
            <a:ext cx="10515600" cy="183842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URIs can be difficult for people to comprehend</a:t>
            </a:r>
          </a:p>
          <a:p>
            <a:r>
              <a:rPr lang="en-US" dirty="0"/>
              <a:t>Instead we use Social Cards as the surrogates for storytelling</a:t>
            </a:r>
          </a:p>
          <a:p>
            <a:r>
              <a:rPr lang="en-US" dirty="0"/>
              <a:t>Social cards provide a title, small text snippet, and striking image from the web page behind a URI</a:t>
            </a:r>
          </a:p>
          <a:p>
            <a:r>
              <a:rPr lang="en-US" b="1" dirty="0"/>
              <a:t>Social cards are summaries of web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B1FFD1-4925-D449-9D34-9D79D1043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676" y="1463939"/>
            <a:ext cx="6246647" cy="25533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12FA-D380-9E4F-BA96-0F17213E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58A21-F42D-5D49-A96D-B5C267E6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66545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83450-0CFF-294E-B205-40301BFA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Web Archive Summary Story on Facebook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AB72-419E-6245-A233-B123A8976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7675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Create a Facebook post with the title of your story as the text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Create a comment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Take the first URL from your story resources and place it in the comment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Wait for the card to appear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Repeat for each additional URL, in 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A613C6-F83C-9649-AD74-472B886D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38" y="988490"/>
            <a:ext cx="4767262" cy="550438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BE8A85-6468-DE4D-864F-27483FD5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EEF743-D98E-1D40-9F9D-100E3ED3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121550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23391-ACF6-F444-AA26-7B5F68A6D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Summary Stories on Facebook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284F-22DE-A045-A786-08385A6D8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4486275"/>
          </a:xfrm>
        </p:spPr>
        <p:txBody>
          <a:bodyPr>
            <a:normAutofit lnSpcReduction="10000"/>
          </a:bodyPr>
          <a:lstStyle/>
          <a:p>
            <a:r>
              <a:rPr lang="en-US"/>
              <a:t>Facebook does not always generate a card for a link.</a:t>
            </a:r>
          </a:p>
          <a:p>
            <a:pPr lvl="1"/>
            <a:r>
              <a:rPr lang="en-US"/>
              <a:t>You can fix this by editing the comment and inserting your own text and image.</a:t>
            </a:r>
          </a:p>
          <a:p>
            <a:r>
              <a:rPr lang="en-US"/>
              <a:t>If a logged-in Facebook user clicks on a card, they will not get to the memento.</a:t>
            </a:r>
          </a:p>
          <a:p>
            <a:pPr lvl="1"/>
            <a:r>
              <a:rPr lang="en-US"/>
              <a:t>Facebook adds extra “stuff” to the end of a URL for logged-in users, and web archives may consider this ”stuff” to be part of the URL, so your viewer will get a 404.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519C5-BB1A-2D49-BD65-A95E32CA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272" y="3271838"/>
            <a:ext cx="4115590" cy="3391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D9CA35-312C-E84F-9688-33C93853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675" y="1690688"/>
            <a:ext cx="3822392" cy="15811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19EEB-5C72-E04B-B09F-102ECFFA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762CD6-B686-DB40-807E-5753A0F6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51082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823F-2AF9-4045-ACF4-982994DD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Stories with </a:t>
            </a:r>
            <a:r>
              <a:rPr lang="en-US" err="1"/>
              <a:t>Wakelet</a:t>
            </a:r>
            <a:r>
              <a:rPr lang="en-US"/>
              <a:t> – Creating 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11514-DE37-7346-97D1-B5F6BC4A2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06" y="1405265"/>
            <a:ext cx="5129858" cy="482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83D75A-B505-BF42-88A6-59311C1E3079}"/>
              </a:ext>
            </a:extLst>
          </p:cNvPr>
          <p:cNvSpPr txBox="1"/>
          <p:nvPr/>
        </p:nvSpPr>
        <p:spPr>
          <a:xfrm>
            <a:off x="4484056" y="6043250"/>
            <a:ext cx="2660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Create a new collection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8B1387-45EE-EF4F-B815-9D33EACFF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5264"/>
            <a:ext cx="5129858" cy="48226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824540-0512-8B49-BDF5-32EB14CE4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B2924E-9DF0-B94E-A35B-8FB3C2423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5532015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823F-2AF9-4045-ACF4-982994DD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Stories with </a:t>
            </a:r>
            <a:r>
              <a:rPr lang="en-US" err="1"/>
              <a:t>Wakelet</a:t>
            </a:r>
            <a:r>
              <a:rPr lang="en-US"/>
              <a:t> – Titling the Collection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A98EC-08D0-5E4A-B79E-520332A78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37614"/>
            <a:ext cx="5129858" cy="4822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4D3932-5AF4-CE45-A3EE-3DAA19A38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941" y="1537613"/>
            <a:ext cx="5129858" cy="4822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CD3D4-8527-504E-84FB-F4EDC434A0E2}"/>
              </a:ext>
            </a:extLst>
          </p:cNvPr>
          <p:cNvSpPr txBox="1"/>
          <p:nvPr/>
        </p:nvSpPr>
        <p:spPr>
          <a:xfrm>
            <a:off x="3403130" y="6175599"/>
            <a:ext cx="587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Give your collection the title of the Web Archive 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67442-6979-8A4A-A926-7C272D29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F02DE8-7EE5-D040-9681-40EC2D5C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188083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9823F-2AF9-4045-ACF4-982994DD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Stories with </a:t>
            </a:r>
            <a:r>
              <a:rPr lang="en-US" err="1"/>
              <a:t>Wakelet</a:t>
            </a:r>
            <a:r>
              <a:rPr lang="en-US"/>
              <a:t> – Pasting URLs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F2511-FB7A-AD4E-8BA9-8F53224C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40" y="1346227"/>
            <a:ext cx="5112183" cy="4806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138649-8FBC-E741-9D2A-02694FE3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201" y="1346226"/>
            <a:ext cx="5112184" cy="4806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4A4E63-45B1-F54E-B141-F633E168E933}"/>
              </a:ext>
            </a:extLst>
          </p:cNvPr>
          <p:cNvSpPr txBox="1"/>
          <p:nvPr/>
        </p:nvSpPr>
        <p:spPr>
          <a:xfrm>
            <a:off x="827955" y="5967596"/>
            <a:ext cx="458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Paste the first URL from your story resources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38EA0-395B-764B-8F44-E892EE0855F8}"/>
              </a:ext>
            </a:extLst>
          </p:cNvPr>
          <p:cNvSpPr txBox="1"/>
          <p:nvPr/>
        </p:nvSpPr>
        <p:spPr>
          <a:xfrm>
            <a:off x="7251372" y="5956887"/>
            <a:ext cx="292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Wait for the card to render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75A46-B810-034D-9E63-E80C43AE5F7C}"/>
              </a:ext>
            </a:extLst>
          </p:cNvPr>
          <p:cNvSpPr txBox="1"/>
          <p:nvPr/>
        </p:nvSpPr>
        <p:spPr>
          <a:xfrm>
            <a:off x="4695280" y="6332786"/>
            <a:ext cx="274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5. Repeat for all other URLs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D5273-2891-A843-A10B-211C7F15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67018-1C67-B34C-A06E-8F2CAE6E2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911953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FEA4-0F0D-E747-95B4-05EA9FE8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Stories with </a:t>
            </a:r>
            <a:r>
              <a:rPr lang="en-US" err="1"/>
              <a:t>Wakelet</a:t>
            </a:r>
            <a:r>
              <a:rPr lang="en-US"/>
              <a:t> – Saving the Collection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C04A9B-AAE8-2B47-A16B-1DC5A83C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4695"/>
            <a:ext cx="5315849" cy="4997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A39591-0778-E642-ABDC-B366B3908091}"/>
              </a:ext>
            </a:extLst>
          </p:cNvPr>
          <p:cNvSpPr txBox="1"/>
          <p:nvPr/>
        </p:nvSpPr>
        <p:spPr>
          <a:xfrm>
            <a:off x="811240" y="5987534"/>
            <a:ext cx="534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6. Click the drop down to change from Private to Public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E7E81A-0469-164A-9E2B-7CF321B96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09" y="1100475"/>
            <a:ext cx="5500041" cy="5170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B4B6D8-48B2-C140-A563-7E49A8900F7E}"/>
              </a:ext>
            </a:extLst>
          </p:cNvPr>
          <p:cNvSpPr txBox="1"/>
          <p:nvPr/>
        </p:nvSpPr>
        <p:spPr>
          <a:xfrm>
            <a:off x="7742242" y="598860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7. Click Publish and Exit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9D70F0-AD76-D948-92CD-CE5EA4F4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D1232-8F55-5B43-BEC0-726147DDC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3280336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4A06-2DAA-EB46-A098-240E1A17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Stories with </a:t>
            </a:r>
            <a:r>
              <a:rPr lang="en-US" err="1"/>
              <a:t>Wakelet</a:t>
            </a:r>
            <a:r>
              <a:rPr lang="en-US"/>
              <a:t> – Sharing your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EC905-612F-CF47-AEF4-B9B5BE814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46" y="1270618"/>
            <a:ext cx="5100554" cy="4758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EF4522-F4A7-B344-8289-BB373C7DC3F7}"/>
              </a:ext>
            </a:extLst>
          </p:cNvPr>
          <p:cNvSpPr txBox="1"/>
          <p:nvPr/>
        </p:nvSpPr>
        <p:spPr>
          <a:xfrm>
            <a:off x="838200" y="1690688"/>
            <a:ext cx="48529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After saving, the URL to your story is available in the browser. Copy this URL and share it via email, messaging, blogging, etc.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D7293-A24A-EA42-9A79-FE91A0BA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03EEC-5CBF-234C-B093-FC803002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588659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C252C-3AEB-D140-9F94-20FA0F74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Alternative Platforms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7F006-A1E9-114D-9C7C-94D484A6B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platforms do not reliably produce cards for mementos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1A33F-DF59-1041-B773-88693AB4FB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Twitter Moments (not Tweets)</a:t>
            </a:r>
          </a:p>
          <a:p>
            <a:pPr lvl="1"/>
            <a:r>
              <a:rPr lang="en-US" dirty="0"/>
              <a:t>cards appear in Tweets, but not when gathered into a Moment</a:t>
            </a:r>
          </a:p>
          <a:p>
            <a:r>
              <a:rPr lang="en-US" dirty="0" err="1"/>
              <a:t>Listly</a:t>
            </a:r>
            <a:endParaRPr lang="en-US" dirty="0"/>
          </a:p>
          <a:p>
            <a:r>
              <a:rPr lang="en-US" dirty="0" err="1"/>
              <a:t>ChannelKit</a:t>
            </a:r>
            <a:endParaRPr lang="en-US" dirty="0"/>
          </a:p>
          <a:p>
            <a:r>
              <a:rPr lang="en-US" dirty="0" err="1"/>
              <a:t>eLink</a:t>
            </a:r>
            <a:endParaRPr lang="en-US" dirty="0"/>
          </a:p>
          <a:p>
            <a:r>
              <a:rPr lang="en-US" dirty="0" err="1"/>
              <a:t>Pearltrees</a:t>
            </a:r>
            <a:endParaRPr lang="en-US" dirty="0"/>
          </a:p>
          <a:p>
            <a:r>
              <a:rPr lang="en-US" dirty="0" err="1"/>
              <a:t>Symbaloo</a:t>
            </a:r>
            <a:endParaRPr lang="en-US" dirty="0"/>
          </a:p>
          <a:p>
            <a:r>
              <a:rPr lang="en-US" dirty="0" err="1"/>
              <a:t>Flockler</a:t>
            </a:r>
            <a:endParaRPr lang="en-US" dirty="0"/>
          </a:p>
          <a:p>
            <a:r>
              <a:rPr lang="en-US" dirty="0"/>
              <a:t>Pinterest</a:t>
            </a:r>
          </a:p>
          <a:p>
            <a:r>
              <a:rPr lang="en-US" dirty="0"/>
              <a:t>Flipboard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E0456-AD9B-E94A-A387-20A6B6E73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These platforms do not produce consistently-size cards for mementos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25CD3A-92B6-5E4D-A4AF-ECC237A2942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 err="1"/>
              <a:t>Juxtapost</a:t>
            </a:r>
            <a:endParaRPr lang="en-US" dirty="0"/>
          </a:p>
          <a:p>
            <a:r>
              <a:rPr lang="en-US" dirty="0" err="1"/>
              <a:t>Scoop.it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80309-0024-C749-8D47-14F10743829A}"/>
              </a:ext>
            </a:extLst>
          </p:cNvPr>
          <p:cNvSpPr txBox="1"/>
          <p:nvPr/>
        </p:nvSpPr>
        <p:spPr>
          <a:xfrm>
            <a:off x="3141540" y="4162703"/>
            <a:ext cx="785619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 more in-depth analysis on Storytelling tools is here:</a:t>
            </a:r>
          </a:p>
          <a:p>
            <a:r>
              <a:rPr lang="en-US" dirty="0">
                <a:hlinkClick r:id="rId2"/>
              </a:rPr>
              <a:t>https://ws-dl.blogspot.com/2017/08/2017-08-11-where-can-we-post-stories.html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6B484E2-E243-BA4B-945D-1092D5A0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57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02B4BA1-8B9C-4843-B27A-F1F088BC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894307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460F7-E6F3-4A4D-8C23-85C8E12A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MementoEmbed</a:t>
            </a:r>
            <a:r>
              <a:rPr lang="en-US" dirty="0"/>
              <a:t> cards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7E011D-8FA1-C042-B73A-1E7C35A3F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We created </a:t>
            </a:r>
            <a:r>
              <a:rPr lang="en-US" dirty="0" err="1"/>
              <a:t>MementoEmbed</a:t>
            </a:r>
            <a:r>
              <a:rPr lang="en-US" dirty="0"/>
              <a:t> because of the issues of generating reliable cards on other platforms</a:t>
            </a:r>
          </a:p>
          <a:p>
            <a:r>
              <a:rPr lang="en-US" dirty="0" err="1"/>
              <a:t>MementoEmbed</a:t>
            </a:r>
            <a:r>
              <a:rPr lang="en-US" dirty="0"/>
              <a:t> allows us to make social cards for mementos</a:t>
            </a:r>
          </a:p>
          <a:p>
            <a:r>
              <a:rPr lang="en-US" dirty="0"/>
              <a:t>We can paste these cards into blog posts to make a story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48A1A-C109-924C-9A6D-22C011918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146" y="1381355"/>
            <a:ext cx="4311654" cy="47745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61A50-53FC-BA4B-B148-6D5FD785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2D1B75-979F-B744-986E-D498899E8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625336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86E4-F099-984D-9E6C-C44944896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MementoEmbed</a:t>
            </a:r>
            <a:r>
              <a:rPr lang="en-US" dirty="0"/>
              <a:t> cards?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A3586-BDD6-B04D-96AE-A4061A210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Existing embed services confuse memento content, original resource identification, and archive identification</a:t>
            </a:r>
          </a:p>
          <a:p>
            <a:r>
              <a:rPr lang="en-US" dirty="0"/>
              <a:t>Some embed services, like </a:t>
            </a:r>
            <a:r>
              <a:rPr lang="en-US" i="1" dirty="0" err="1"/>
              <a:t>Noembed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iframely</a:t>
            </a:r>
            <a:r>
              <a:rPr lang="en-US" dirty="0"/>
              <a:t>, do not support web archives</a:t>
            </a:r>
          </a:p>
          <a:p>
            <a:r>
              <a:rPr lang="en-US" dirty="0"/>
              <a:t>For others, it appears as if the web archive is the author of the article:</a:t>
            </a:r>
          </a:p>
          <a:p>
            <a:pPr lvl="1"/>
            <a:r>
              <a:rPr lang="en-US" dirty="0"/>
              <a:t>Who wrote this article?</a:t>
            </a:r>
          </a:p>
          <a:p>
            <a:pPr lvl="1"/>
            <a:r>
              <a:rPr lang="en-US" dirty="0"/>
              <a:t>CNN? Archive-It?</a:t>
            </a:r>
          </a:p>
          <a:p>
            <a:pPr lvl="1"/>
            <a:r>
              <a:rPr lang="en-US" dirty="0"/>
              <a:t>Is this Fake News?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3C570-D9E3-FD45-86F7-D9F1FC5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59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6D4154-171F-3F43-823A-7D5A9E40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5E677E-0922-0146-A347-0CC372E9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040" y="2216635"/>
            <a:ext cx="3007489" cy="2264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3E600-46FF-9446-9EE7-58E37DF9EBB2}"/>
              </a:ext>
            </a:extLst>
          </p:cNvPr>
          <p:cNvSpPr txBox="1"/>
          <p:nvPr/>
        </p:nvSpPr>
        <p:spPr>
          <a:xfrm>
            <a:off x="9657839" y="2471559"/>
            <a:ext cx="2123529" cy="175432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Memento visualized with </a:t>
            </a:r>
            <a:r>
              <a:rPr lang="en-US" dirty="0" err="1"/>
              <a:t>Embed.ly</a:t>
            </a:r>
            <a:endParaRPr lang="en-US" dirty="0"/>
          </a:p>
          <a:p>
            <a:endParaRPr lang="en-US" dirty="0"/>
          </a:p>
          <a:p>
            <a:r>
              <a:rPr lang="en-US" dirty="0"/>
              <a:t>Why does Archive-It have CNN’s favicon?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93373-0948-7E46-B499-8814DE00B078}"/>
              </a:ext>
            </a:extLst>
          </p:cNvPr>
          <p:cNvSpPr txBox="1"/>
          <p:nvPr/>
        </p:nvSpPr>
        <p:spPr>
          <a:xfrm>
            <a:off x="9657839" y="4407080"/>
            <a:ext cx="2123529" cy="203132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same Memento in visualized with </a:t>
            </a:r>
            <a:r>
              <a:rPr lang="en-US" dirty="0" err="1"/>
              <a:t>embed.rocks</a:t>
            </a:r>
            <a:endParaRPr lang="en-US" dirty="0"/>
          </a:p>
          <a:p>
            <a:endParaRPr lang="en-US" dirty="0"/>
          </a:p>
          <a:p>
            <a:r>
              <a:rPr lang="en-US" dirty="0"/>
              <a:t>Is this a CNN article or an Archive-It article?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9C97A3-7F72-8F4B-9286-2AFC0BFB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56" y="5143043"/>
            <a:ext cx="3134271" cy="5593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2A4423-17C9-DE4A-BEA7-43CB2C363FB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>
            <a:off x="9164529" y="3348722"/>
            <a:ext cx="49331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37A39A-FEE5-D545-BECC-798ED2398E1E}"/>
              </a:ext>
            </a:extLst>
          </p:cNvPr>
          <p:cNvCxnSpPr>
            <a:stCxn id="13" idx="1"/>
            <a:endCxn id="14" idx="3"/>
          </p:cNvCxnSpPr>
          <p:nvPr/>
        </p:nvCxnSpPr>
        <p:spPr>
          <a:xfrm flipH="1" flipV="1">
            <a:off x="9206427" y="5422742"/>
            <a:ext cx="45141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065BC6C-C753-4E40-89E1-1C572273DE15}"/>
              </a:ext>
            </a:extLst>
          </p:cNvPr>
          <p:cNvSpPr txBox="1"/>
          <p:nvPr/>
        </p:nvSpPr>
        <p:spPr>
          <a:xfrm>
            <a:off x="7552480" y="1785721"/>
            <a:ext cx="359701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Should we be suspicious of this link?</a:t>
            </a:r>
          </a:p>
        </p:txBody>
      </p:sp>
    </p:spTree>
    <p:extLst>
      <p:ext uri="{BB962C8B-B14F-4D97-AF65-F5344CB8AC3E}">
        <p14:creationId xmlns:p14="http://schemas.microsoft.com/office/powerpoint/2010/main" val="359858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0FCE2-7F45-784B-935F-6171F43F5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Cards in Groups Are Used For Storytelling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FB58D-B7A0-344F-BE54-028C6A13C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We tell stories using social cards in groups</a:t>
            </a:r>
          </a:p>
          <a:p>
            <a:r>
              <a:rPr lang="en-US" dirty="0"/>
              <a:t>Social cards contain the same information in the same place each time</a:t>
            </a:r>
          </a:p>
          <a:p>
            <a:r>
              <a:rPr lang="en-US" dirty="0"/>
              <a:t>This makes it easier for a person to compare them and scan for text and images</a:t>
            </a:r>
          </a:p>
          <a:p>
            <a:r>
              <a:rPr lang="en-US" b="1" dirty="0"/>
              <a:t>Stories are summaries of collections of web pages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54F77-C0D4-5545-8603-FC7D38996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471" y="1027906"/>
            <a:ext cx="4794719" cy="55360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7B4A9-B556-0E48-9FA1-6E88EA3B3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040B-868E-9541-9C32-43AF7F0F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207197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4A6F-80B0-FF45-AB91-80E2A917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MementoEmbed</a:t>
            </a:r>
            <a:r>
              <a:rPr lang="en-US" dirty="0"/>
              <a:t> Cards are Archive-Aware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A7DDA-346B-FA42-B828-B96845D72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Unlike social cards from other services, </a:t>
            </a:r>
            <a:r>
              <a:rPr lang="en-US" dirty="0" err="1"/>
              <a:t>MementoEmbed</a:t>
            </a:r>
            <a:r>
              <a:rPr lang="en-US" dirty="0"/>
              <a:t> cards are </a:t>
            </a:r>
            <a:r>
              <a:rPr lang="en-US" i="1" dirty="0"/>
              <a:t>archive-aware</a:t>
            </a:r>
            <a:r>
              <a:rPr lang="en-US" dirty="0"/>
              <a:t>. </a:t>
            </a:r>
          </a:p>
          <a:p>
            <a:r>
              <a:rPr lang="en-US" dirty="0" err="1"/>
              <a:t>MementoEmbed</a:t>
            </a:r>
            <a:r>
              <a:rPr lang="en-US" dirty="0"/>
              <a:t> cards avoid the confusion created by cards from other services.</a:t>
            </a:r>
          </a:p>
          <a:p>
            <a:r>
              <a:rPr lang="en-US" dirty="0" err="1"/>
              <a:t>MementoEmbed</a:t>
            </a:r>
            <a:r>
              <a:rPr lang="en-US" dirty="0"/>
              <a:t> cards contain the following for each memento</a:t>
            </a:r>
            <a:r>
              <a:rPr lang="en-US" i="1" dirty="0"/>
              <a:t>:</a:t>
            </a:r>
            <a:endParaRPr lang="en-US" dirty="0"/>
          </a:p>
          <a:p>
            <a:pPr lvl="1"/>
            <a:r>
              <a:rPr lang="en-US" dirty="0"/>
              <a:t>the archive they came from</a:t>
            </a:r>
          </a:p>
          <a:p>
            <a:pPr lvl="1"/>
            <a:r>
              <a:rPr lang="en-US" dirty="0"/>
              <a:t>memento-datetime</a:t>
            </a:r>
          </a:p>
          <a:p>
            <a:pPr lvl="1"/>
            <a:r>
              <a:rPr lang="en-US" dirty="0"/>
              <a:t>links to other versions</a:t>
            </a:r>
          </a:p>
          <a:p>
            <a:pPr lvl="1"/>
            <a:r>
              <a:rPr lang="en-US" dirty="0"/>
              <a:t>original domain separate from the archive domain</a:t>
            </a:r>
          </a:p>
          <a:p>
            <a:pPr lvl="1"/>
            <a:r>
              <a:rPr lang="en-US" dirty="0"/>
              <a:t>title of the page</a:t>
            </a:r>
          </a:p>
          <a:p>
            <a:pPr lvl="1"/>
            <a:r>
              <a:rPr lang="en-US" dirty="0"/>
              <a:t>a striking image from the page</a:t>
            </a:r>
          </a:p>
          <a:p>
            <a:pPr lvl="1"/>
            <a:r>
              <a:rPr lang="en-US" dirty="0"/>
              <a:t>a text snippet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10C89-D706-5343-B7A0-02519D4C3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8444C-6F67-3947-87D0-089BC7C0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6575F-B79A-1541-B36E-CFE76911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4052157" cy="184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6BBAA-F43D-DC48-82A4-13995230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03726"/>
            <a:ext cx="3730906" cy="16673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B6C9B6-885E-754E-801F-91A7F9228F5B}"/>
              </a:ext>
            </a:extLst>
          </p:cNvPr>
          <p:cNvSpPr/>
          <p:nvPr/>
        </p:nvSpPr>
        <p:spPr>
          <a:xfrm>
            <a:off x="6036863" y="5445530"/>
            <a:ext cx="5147474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See:</a:t>
            </a:r>
          </a:p>
          <a:p>
            <a:r>
              <a:rPr lang="en-US" dirty="0">
                <a:hlinkClick r:id="rId4"/>
              </a:rPr>
              <a:t>https://ws-dl.blogspot.com/2018/08/2018-08-01-preview-of-mementoembed.html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07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0680-39E6-6049-9A2B-0C73733A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Creating Cards for Your Story with </a:t>
            </a:r>
            <a:r>
              <a:rPr lang="en-US" sz="3600" dirty="0" err="1"/>
              <a:t>MementoEmbed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E3774A-18DA-104C-88F2-F8AA08E1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8998"/>
            <a:ext cx="4311654" cy="47745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22D516-FA73-9C46-826D-E70964558CB9}"/>
              </a:ext>
            </a:extLst>
          </p:cNvPr>
          <p:cNvSpPr txBox="1"/>
          <p:nvPr/>
        </p:nvSpPr>
        <p:spPr>
          <a:xfrm>
            <a:off x="507737" y="6143521"/>
            <a:ext cx="497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Visit </a:t>
            </a:r>
            <a:r>
              <a:rPr lang="en-US" dirty="0">
                <a:hlinkClick r:id="rId3"/>
              </a:rPr>
              <a:t>http://mementoembed.ws-dl.cs.odu.edu/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DAC661-6ECA-B34D-A8CC-A5A8AE14E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6980" y="1368997"/>
            <a:ext cx="4311654" cy="4774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FB810-39B3-EE4C-97FE-24E3AF5DE4CD}"/>
              </a:ext>
            </a:extLst>
          </p:cNvPr>
          <p:cNvSpPr txBox="1"/>
          <p:nvPr/>
        </p:nvSpPr>
        <p:spPr>
          <a:xfrm>
            <a:off x="7025516" y="6155878"/>
            <a:ext cx="3854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Paste in the first URL from your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94BC0-6A58-C74B-AADC-C0CF7760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AF80E-7B50-5E42-A687-06A236EC0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484802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0D0FC-8FE8-E64E-866D-A49C17E6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Cards for Your Story with </a:t>
            </a:r>
            <a:r>
              <a:rPr lang="en-US" dirty="0" err="1"/>
              <a:t>MementoEmbed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ED20D-403B-8A41-8343-69BDC006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3931508" cy="4353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D2FB76-237B-3747-9A08-1CEC052B8C64}"/>
              </a:ext>
            </a:extLst>
          </p:cNvPr>
          <p:cNvSpPr txBox="1"/>
          <p:nvPr/>
        </p:nvSpPr>
        <p:spPr>
          <a:xfrm>
            <a:off x="915128" y="6044255"/>
            <a:ext cx="377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Click “Create Embed for this URI-M”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A0245-E74C-7449-A592-364649A0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923" y="1570425"/>
            <a:ext cx="4129949" cy="4573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EA8CCF-08E8-E843-9416-8324CD5CA516}"/>
              </a:ext>
            </a:extLst>
          </p:cNvPr>
          <p:cNvSpPr txBox="1"/>
          <p:nvPr/>
        </p:nvSpPr>
        <p:spPr>
          <a:xfrm>
            <a:off x="7646115" y="6044255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Wait for the card to generate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FC25AA-A534-BF40-89EE-8628B363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CF8E0B-E2F4-5C4C-9A0C-5AA195BC1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3000928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AC13-0C10-8E4A-89AA-C1E991BF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Cards for Your Story with </a:t>
            </a:r>
            <a:r>
              <a:rPr lang="en-US" dirty="0" err="1"/>
              <a:t>MementoEmbed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229E6-64C5-3640-BB8A-A4BA5A9CF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030311" cy="4462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A8D600-6004-3242-AAE1-F4C31AA05F2C}"/>
              </a:ext>
            </a:extLst>
          </p:cNvPr>
          <p:cNvSpPr txBox="1"/>
          <p:nvPr/>
        </p:nvSpPr>
        <p:spPr>
          <a:xfrm>
            <a:off x="915128" y="6044255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Copy the code from the box on the 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9C919-C706-5647-A4EA-B3500C56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705" y="1624313"/>
            <a:ext cx="4090251" cy="45293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139D6A-D519-964C-870F-116C3C85D83F}"/>
              </a:ext>
            </a:extLst>
          </p:cNvPr>
          <p:cNvSpPr txBox="1"/>
          <p:nvPr/>
        </p:nvSpPr>
        <p:spPr>
          <a:xfrm>
            <a:off x="5867512" y="6044255"/>
            <a:ext cx="632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6. Paste it into the HTML panel in your blog, along with a &lt;</a:t>
            </a:r>
            <a:r>
              <a:rPr lang="en-US" dirty="0" err="1"/>
              <a:t>br</a:t>
            </a:r>
            <a:r>
              <a:rPr lang="en-US" dirty="0"/>
              <a:t>&gt; tag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0CE97-35D8-414F-970B-62AB7B6169BA}"/>
              </a:ext>
            </a:extLst>
          </p:cNvPr>
          <p:cNvSpPr txBox="1"/>
          <p:nvPr/>
        </p:nvSpPr>
        <p:spPr>
          <a:xfrm>
            <a:off x="3742699" y="6413587"/>
            <a:ext cx="424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 Repeat for all other URLs from your story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8C7D12-4C26-AE4C-B440-C4391D7FE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67C4B2-B5D2-B54B-ACD8-917B8889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559562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3785A7-8B49-1C4D-A535-D2AF1D4E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Automatically Visualizing The Story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DC5273-0BE9-EF4E-8A0A-2BBF15E4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319FB2-82E0-7A4E-BCE7-7ECE5BA7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863261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2415F-D18A-CD47-A730-3F45FA0F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Raintale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F692FD-F97C-034E-AC30-1B1935BD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Raintale</a:t>
            </a:r>
            <a:r>
              <a:rPr lang="en-US" dirty="0"/>
              <a:t> uses </a:t>
            </a:r>
            <a:r>
              <a:rPr lang="en-US" dirty="0" err="1"/>
              <a:t>MementoEmbed</a:t>
            </a:r>
            <a:r>
              <a:rPr lang="en-US" dirty="0"/>
              <a:t> to generate raw HTML stories or publish them to services like Twitter</a:t>
            </a:r>
          </a:p>
          <a:p>
            <a:r>
              <a:rPr lang="en-US" dirty="0" err="1"/>
              <a:t>Raintale</a:t>
            </a:r>
            <a:r>
              <a:rPr lang="en-US" dirty="0"/>
              <a:t> takes a text file consisting of the URLs for the story</a:t>
            </a:r>
          </a:p>
          <a:p>
            <a:pPr lvl="1"/>
            <a:r>
              <a:rPr lang="en-US" dirty="0"/>
              <a:t>This file could be generated by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select_high_quality</a:t>
            </a:r>
            <a:r>
              <a:rPr lang="en-US" dirty="0">
                <a:cs typeface="Courier New" panose="02070309020205020404" pitchFamily="49" charset="0"/>
              </a:rPr>
              <a:t> command or other commands from the OTMT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This file could also be generated by you! You can manually select URI-Ms to insert into the story.</a:t>
            </a:r>
          </a:p>
          <a:p>
            <a:r>
              <a:rPr lang="en-US" dirty="0" err="1"/>
              <a:t>Raintale</a:t>
            </a:r>
            <a:r>
              <a:rPr lang="en-US" dirty="0"/>
              <a:t> also has additional arguments for specifying:</a:t>
            </a:r>
          </a:p>
          <a:p>
            <a:pPr lvl="1"/>
            <a:r>
              <a:rPr lang="en-US" dirty="0"/>
              <a:t>The title of the story</a:t>
            </a:r>
          </a:p>
          <a:p>
            <a:pPr lvl="1"/>
            <a:r>
              <a:rPr lang="en-US" dirty="0"/>
              <a:t>The name of the person, organization, or algorithm that generated the story</a:t>
            </a:r>
          </a:p>
          <a:p>
            <a:pPr lvl="1"/>
            <a:r>
              <a:rPr lang="en-US" dirty="0"/>
              <a:t>The URL of the collection behind the story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AA421-E2BE-8A4F-B67C-1386E896A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948" y="295029"/>
            <a:ext cx="1688852" cy="153059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A0706AD-C9CF-1440-9585-9A054A5A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DED1B9-0898-B447-BFE9-D7D3C89D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65344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2415F-D18A-CD47-A730-3F45FA0F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Raintale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F692FD-F97C-034E-AC30-1B1935BDD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a folder named </a:t>
            </a:r>
            <a:r>
              <a:rPr lang="en-US" dirty="0" err="1"/>
              <a:t>raintale</a:t>
            </a:r>
            <a:r>
              <a:rPr lang="en-US" dirty="0"/>
              <a:t>-working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the file docker-</a:t>
            </a:r>
            <a:r>
              <a:rPr lang="en-US" dirty="0" err="1"/>
              <a:t>compose.yml</a:t>
            </a:r>
            <a:r>
              <a:rPr lang="en-US" dirty="0"/>
              <a:t> from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hlinkClick r:id="rId2"/>
              </a:rPr>
              <a:t>https://raw.githubusercontent.com/oduwsdl/raintale/master/docker-compose.yml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and save to that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a terminal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Change to the directory you created in step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Type the following command to start a shell for </a:t>
            </a:r>
            <a:r>
              <a:rPr lang="en-US" dirty="0" err="1"/>
              <a:t>raintale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raintale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bash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the commands on the following slides from that prompt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8AA421-E2BE-8A4F-B67C-1386E896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948" y="295029"/>
            <a:ext cx="1688852" cy="15305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52BB79-D05E-4541-8BDD-80BD21DF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27E1F-1BB4-1142-9B9B-998704080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11844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A3D4-62A1-5445-BFE5-EADF2C3B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Raintale</a:t>
            </a:r>
            <a:r>
              <a:rPr lang="en-US" dirty="0"/>
              <a:t> to Automatically Generate Story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F0C95-3898-9D43-BB26-7A648F18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Run the following command:</a:t>
            </a:r>
            <a:br>
              <a:rPr lang="en-US" dirty="0"/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run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raintale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tellstory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story-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mementos.txt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--storyteller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rawhtml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--title "Occupy Movement 2011/2012”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--collection-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https://archive-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it.org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/collections/2950 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--generated-by "Collection Archivist”</a:t>
            </a:r>
            <a:b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	-o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mystory.html</a:t>
            </a:r>
            <a:endParaRPr lang="en-US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story-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mementos.txt</a:t>
            </a:r>
            <a:r>
              <a:rPr lang="en-US" dirty="0">
                <a:cs typeface="Courier New" panose="02070309020205020404" pitchFamily="49" charset="0"/>
              </a:rPr>
              <a:t> is the list of mementos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--storyteller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rawhtml</a:t>
            </a:r>
            <a:r>
              <a:rPr lang="en-US" dirty="0">
                <a:cs typeface="Courier New" panose="02070309020205020404" pitchFamily="49" charset="0"/>
              </a:rPr>
              <a:t> tells </a:t>
            </a:r>
            <a:r>
              <a:rPr lang="en-US" dirty="0" err="1">
                <a:cs typeface="Courier New" panose="02070309020205020404" pitchFamily="49" charset="0"/>
              </a:rPr>
              <a:t>raintale</a:t>
            </a:r>
            <a:r>
              <a:rPr lang="en-US" dirty="0">
                <a:cs typeface="Courier New" panose="02070309020205020404" pitchFamily="49" charset="0"/>
              </a:rPr>
              <a:t> to save the html of the story to a file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mystory.html</a:t>
            </a:r>
            <a:r>
              <a:rPr lang="en-US" dirty="0">
                <a:cs typeface="Courier New" panose="02070309020205020404" pitchFamily="49" charset="0"/>
              </a:rPr>
              <a:t> tells </a:t>
            </a:r>
            <a:r>
              <a:rPr lang="en-US" dirty="0" err="1">
                <a:cs typeface="Courier New" panose="02070309020205020404" pitchFamily="49" charset="0"/>
              </a:rPr>
              <a:t>raintale</a:t>
            </a:r>
            <a:r>
              <a:rPr lang="en-US" dirty="0">
                <a:cs typeface="Courier New" panose="02070309020205020404" pitchFamily="49" charset="0"/>
              </a:rPr>
              <a:t> to save the html of the story to a file named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mystory.html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--title</a:t>
            </a:r>
            <a:r>
              <a:rPr lang="en-US" dirty="0">
                <a:cs typeface="Courier New" panose="02070309020205020404" pitchFamily="49" charset="0"/>
              </a:rPr>
              <a:t> is the title of your story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--collection-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provides the URL for the collection so your users can visit the larger collection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--generated-by </a:t>
            </a:r>
            <a:r>
              <a:rPr lang="en-US" dirty="0">
                <a:cs typeface="Courier New" panose="02070309020205020404" pitchFamily="49" charset="0"/>
              </a:rPr>
              <a:t>allows you to specify the name of an individual, organization, or service that generated the 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52C94-719E-6A4E-97F0-5325C678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1228-AE83-2E43-9598-F559AD10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05141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10D4-DC81-E941-A742-26BAD6131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6332"/>
          </a:xfrm>
        </p:spPr>
        <p:txBody>
          <a:bodyPr>
            <a:normAutofit/>
          </a:bodyPr>
          <a:lstStyle/>
          <a:p>
            <a:r>
              <a:rPr lang="en-US" sz="3200" dirty="0"/>
              <a:t>After Pasting and Publishing, Your Story is Now on Blogger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5C746-4387-DF48-A2B2-643D9462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454" y="1011458"/>
            <a:ext cx="4476345" cy="4956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AEF93-B356-FF4D-A5DF-CEA091A8D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4" y="1027906"/>
            <a:ext cx="4215760" cy="4802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D07E7D-4D09-384C-9970-CC99B3E76ABD}"/>
              </a:ext>
            </a:extLst>
          </p:cNvPr>
          <p:cNvSpPr txBox="1"/>
          <p:nvPr/>
        </p:nvSpPr>
        <p:spPr>
          <a:xfrm>
            <a:off x="567122" y="5846543"/>
            <a:ext cx="4564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Create a new blog post, title it, </a:t>
            </a:r>
            <a:br>
              <a:rPr lang="en-US" dirty="0"/>
            </a:br>
            <a:r>
              <a:rPr lang="en-US" dirty="0"/>
              <a:t>and copy/paste the content from </a:t>
            </a:r>
            <a:r>
              <a:rPr lang="en-US" dirty="0" err="1"/>
              <a:t>mystory.html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B6DB3-9894-E748-AEF1-E6AF46FDF129}"/>
              </a:ext>
            </a:extLst>
          </p:cNvPr>
          <p:cNvSpPr txBox="1"/>
          <p:nvPr/>
        </p:nvSpPr>
        <p:spPr>
          <a:xfrm>
            <a:off x="7006076" y="5846543"/>
            <a:ext cx="4219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Click “Publish” and then you can view and share your story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50A413-5F9A-574C-A528-E7EB9C34B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7A20AB-7101-9B44-BF59-83BE551D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1889101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10D4-DC81-E941-A742-26BAD61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Pasting and Publishing, Your Story is Now on Blogger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5C746-4387-DF48-A2B2-643D9462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5" y="858034"/>
            <a:ext cx="5191024" cy="57482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6E41DC-7EAC-7A42-BEC1-BEAC9BCF641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50596" y="2183598"/>
            <a:ext cx="1835136" cy="8299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FF5F9C1-8BE8-D14E-BF33-CA6E1983F215}"/>
              </a:ext>
            </a:extLst>
          </p:cNvPr>
          <p:cNvSpPr/>
          <p:nvPr/>
        </p:nvSpPr>
        <p:spPr>
          <a:xfrm>
            <a:off x="5385732" y="2076705"/>
            <a:ext cx="1174459" cy="180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75112-445A-3649-9C4D-FA5B4BA136C9}"/>
              </a:ext>
            </a:extLst>
          </p:cNvPr>
          <p:cNvSpPr txBox="1"/>
          <p:nvPr/>
        </p:nvSpPr>
        <p:spPr>
          <a:xfrm>
            <a:off x="838200" y="2598003"/>
            <a:ext cx="271239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You specified the ”story by”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--generated-by </a:t>
            </a:r>
            <a:r>
              <a:rPr lang="en-US" sz="1600" dirty="0"/>
              <a:t>argument in </a:t>
            </a:r>
            <a:r>
              <a:rPr lang="en-US" sz="1600" dirty="0" err="1"/>
              <a:t>Raintale</a:t>
            </a:r>
            <a:endParaRPr lang="en-US" sz="16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51FEADF-5A8C-B944-A1A1-C4A3A817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69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28F22-84D9-3F4A-98CB-F61645D60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81442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5AFF-9FC1-9749-B48F-068F9C7C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49BE5-2AAE-5C4F-85CD-391C6345C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 err="1"/>
              <a:t>AlNoamany</a:t>
            </a:r>
            <a:r>
              <a:rPr lang="en-US" dirty="0"/>
              <a:t> discovered that popular social media stories</a:t>
            </a:r>
          </a:p>
          <a:p>
            <a:pPr lvl="1"/>
            <a:r>
              <a:rPr lang="en-US" dirty="0"/>
              <a:t>Contain around </a:t>
            </a:r>
            <a:r>
              <a:rPr lang="en-US" b="1" dirty="0"/>
              <a:t>28 elements</a:t>
            </a:r>
          </a:p>
          <a:p>
            <a:pPr lvl="1"/>
            <a:r>
              <a:rPr lang="en-US" dirty="0"/>
              <a:t>Contain mostly </a:t>
            </a:r>
            <a:r>
              <a:rPr lang="en-US" b="1" dirty="0"/>
              <a:t>social cards</a:t>
            </a:r>
          </a:p>
          <a:p>
            <a:pPr lvl="2"/>
            <a:r>
              <a:rPr lang="en-US" dirty="0"/>
              <a:t>This means that they are mostly links to other content</a:t>
            </a:r>
          </a:p>
          <a:p>
            <a:r>
              <a:rPr lang="en-US" dirty="0"/>
              <a:t>Because they are mostly links, popular stories help users by reducing a topic down to a small number of items – </a:t>
            </a:r>
            <a:r>
              <a:rPr lang="en-US" b="1" dirty="0"/>
              <a:t>a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CEC69-116D-DB41-B4E7-1389562B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00" y="3496453"/>
            <a:ext cx="5257800" cy="2090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5F7670-5CD2-B140-A8FA-FC347EF5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577" y="263408"/>
            <a:ext cx="4471846" cy="31313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258BCE-7306-C04A-83B9-9ADFD2A7C4A9}"/>
              </a:ext>
            </a:extLst>
          </p:cNvPr>
          <p:cNvSpPr/>
          <p:nvPr/>
        </p:nvSpPr>
        <p:spPr>
          <a:xfrm>
            <a:off x="5920439" y="5688809"/>
            <a:ext cx="60960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Source Sans Pro" panose="020F0502020204030204" pitchFamily="34" charset="0"/>
              </a:rPr>
              <a:t>See: IJDL 2016, </a:t>
            </a:r>
            <a:r>
              <a:rPr lang="en-US" dirty="0">
                <a:solidFill>
                  <a:srgbClr val="333333"/>
                </a:solidFill>
                <a:latin typeface="Source Sans Pro" panose="020F0502020204030204" pitchFamily="34" charset="0"/>
                <a:hlinkClick r:id="rId4"/>
              </a:rPr>
              <a:t>https://doi.org/10.1007/s00799-016-0185-3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1F0CA-2547-744D-BF32-3251E8B68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01951-0824-6E40-9B58-234B54CC3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7703044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10D4-DC81-E941-A742-26BAD61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Pasting and Publishing, Your Story is Now on Blogger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5C746-4387-DF48-A2B2-643D9462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5" y="858034"/>
            <a:ext cx="5191024" cy="57482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6E41DC-7EAC-7A42-BEC1-BEAC9BCF641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832698" y="2284456"/>
            <a:ext cx="1553033" cy="852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575112-445A-3649-9C4D-FA5B4BA136C9}"/>
              </a:ext>
            </a:extLst>
          </p:cNvPr>
          <p:cNvSpPr txBox="1"/>
          <p:nvPr/>
        </p:nvSpPr>
        <p:spPr>
          <a:xfrm>
            <a:off x="838200" y="2598003"/>
            <a:ext cx="299449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”Collection URL” comes from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--collection-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dirty="0"/>
              <a:t> argument you specified in </a:t>
            </a:r>
            <a:r>
              <a:rPr lang="en-US" sz="1600" dirty="0" err="1"/>
              <a:t>Raintale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E0BAF-6FF0-B64C-BF8E-07602D4C6DA0}"/>
              </a:ext>
            </a:extLst>
          </p:cNvPr>
          <p:cNvSpPr/>
          <p:nvPr/>
        </p:nvSpPr>
        <p:spPr>
          <a:xfrm>
            <a:off x="5385731" y="2193984"/>
            <a:ext cx="1174459" cy="180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1B16B8-FC71-EE48-B3F2-973FDFBB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525021-5109-D64B-86E6-1179423B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9057054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10D4-DC81-E941-A742-26BAD613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Pasting and Publishing, Your Story is Now on Blogger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5C746-4387-DF48-A2B2-643D9462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5" y="858034"/>
            <a:ext cx="5191024" cy="57482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E6E41DC-7EAC-7A42-BEC1-BEAC9BCF6417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32698" y="3136612"/>
            <a:ext cx="1569096" cy="929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575112-445A-3649-9C4D-FA5B4BA136C9}"/>
              </a:ext>
            </a:extLst>
          </p:cNvPr>
          <p:cNvSpPr txBox="1"/>
          <p:nvPr/>
        </p:nvSpPr>
        <p:spPr>
          <a:xfrm>
            <a:off x="838200" y="2598003"/>
            <a:ext cx="299449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Your mementos were visualized using </a:t>
            </a:r>
            <a:r>
              <a:rPr lang="en-US" sz="1600" dirty="0" err="1"/>
              <a:t>MementoEmbed</a:t>
            </a:r>
            <a:r>
              <a:rPr lang="en-US" sz="1600" dirty="0"/>
              <a:t> behind the scenes and became these cards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9E0BAF-6FF0-B64C-BF8E-07602D4C6DA0}"/>
              </a:ext>
            </a:extLst>
          </p:cNvPr>
          <p:cNvSpPr/>
          <p:nvPr/>
        </p:nvSpPr>
        <p:spPr>
          <a:xfrm>
            <a:off x="5401794" y="2334470"/>
            <a:ext cx="1835585" cy="40176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9363B-13BC-4044-9B8C-ADB59913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964C4-EA85-D947-8BBE-13EBE383E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217039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679C3-9545-C043-AC2B-B852C6D58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to Publish a Story on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1D9C2-270B-3D40-9683-41E5E1C24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Log into the twitter account you wish to use for your stories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a separate tab or window, visit </a:t>
            </a:r>
            <a:r>
              <a:rPr lang="en-US" dirty="0">
                <a:hlinkClick r:id="rId2"/>
              </a:rPr>
              <a:t>https://developer.twitter.com/en/apps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“Create an app”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Fill out the required fields on the 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Leave the “Callback URLs” blank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Create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B4B076-0E69-254D-A487-99E46426E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54" y="1236663"/>
            <a:ext cx="4746646" cy="52562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6241A-AEDD-8A48-BA16-A35686A5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9548FA-2229-2B4A-ABC2-D2043B55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560278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D3A78-04C2-8541-BE61-6F89525F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Preparing to Publish a Story on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1EDD9-C14C-784E-BA08-4FAED73D1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Click the “Keys and tokens” Tab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 “Access token &amp; access token secret”, click “Create”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Leave the browser open and create a file named 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twitter-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credentials.yaml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the following entries:</a:t>
            </a:r>
            <a:br>
              <a:rPr lang="en-US" dirty="0"/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consumer_key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XXXXXXX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consumer_secret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XXXXXX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access_token_key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XXXXX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access_token_secret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XXXXX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Replace the XXXXX with the appropriate values from the “Keys and tokens” tab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90022-627D-084F-BB16-FE9C01F3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436" y="1325563"/>
            <a:ext cx="4666364" cy="51673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7AC6A-5383-9C45-AD02-ED3BB593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88B2F-BCFC-E448-8B77-F8BCA1D1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556157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E483C-FB1A-2446-965B-12C4CCF07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Raintale</a:t>
            </a:r>
            <a:r>
              <a:rPr lang="en-US" dirty="0"/>
              <a:t> to Publish a Story to 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F5CE-9D87-3E4E-8833-975A6FDC5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Run the following command: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run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raintale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tellstory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story_mementos.txt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--storyteller twitter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credentials_file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twitter-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credentials.yaml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--title "Occupy Movement 2011/2012”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--collection-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https://archive-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it.org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/collections/2950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--generated-by "Collection Archivist”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story_mementos.txt</a:t>
            </a:r>
            <a:r>
              <a:rPr lang="en-US" dirty="0">
                <a:cs typeface="Courier New" panose="02070309020205020404" pitchFamily="49" charset="0"/>
              </a:rPr>
              <a:t> is the list of mementos from the last step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you can even manually select your own mementos to tell a story and save them to a file specified by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cs typeface="Courier New" panose="02070309020205020404" pitchFamily="49" charset="0"/>
              </a:rPr>
              <a:t> argument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--storyteller twitter </a:t>
            </a:r>
            <a:r>
              <a:rPr lang="en-US" dirty="0">
                <a:cs typeface="Courier New" panose="02070309020205020404" pitchFamily="49" charset="0"/>
              </a:rPr>
              <a:t>tells </a:t>
            </a:r>
            <a:r>
              <a:rPr lang="en-US" dirty="0" err="1">
                <a:cs typeface="Courier New" panose="02070309020205020404" pitchFamily="49" charset="0"/>
              </a:rPr>
              <a:t>raintale</a:t>
            </a:r>
            <a:r>
              <a:rPr lang="en-US" dirty="0">
                <a:cs typeface="Courier New" panose="02070309020205020404" pitchFamily="49" charset="0"/>
              </a:rPr>
              <a:t> to create tweets of the story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credentials_file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twitter-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credentials.yml</a:t>
            </a:r>
            <a:r>
              <a:rPr lang="en-US" dirty="0">
                <a:cs typeface="Courier New" panose="02070309020205020404" pitchFamily="49" charset="0"/>
              </a:rPr>
              <a:t> tells </a:t>
            </a:r>
            <a:r>
              <a:rPr lang="en-US" dirty="0" err="1">
                <a:cs typeface="Courier New" panose="02070309020205020404" pitchFamily="49" charset="0"/>
              </a:rPr>
              <a:t>raintale</a:t>
            </a:r>
            <a:r>
              <a:rPr lang="en-US" dirty="0">
                <a:cs typeface="Courier New" panose="02070309020205020404" pitchFamily="49" charset="0"/>
              </a:rPr>
              <a:t> to look for Twitter credentials in the file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twitter-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credentials.yml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--title</a:t>
            </a:r>
            <a:r>
              <a:rPr lang="en-US" dirty="0">
                <a:cs typeface="Courier New" panose="02070309020205020404" pitchFamily="49" charset="0"/>
              </a:rPr>
              <a:t> is the title of your story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--collection-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provides the URL for the collection so your users can visit the larger collection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--generated-by </a:t>
            </a:r>
            <a:r>
              <a:rPr lang="en-US" dirty="0">
                <a:cs typeface="Courier New" panose="02070309020205020404" pitchFamily="49" charset="0"/>
              </a:rPr>
              <a:t>allows you to specify the name of an individual, organization, or service that generated the 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4F631-0109-1944-B4E6-1B612E434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1355-F989-844B-A63B-37C7E0260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3109279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E26F-2943-D74C-8374-345C634E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Story is Now a Collection of Tweets and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DCDCD-2360-1343-B43D-E88AE755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13" y="954368"/>
            <a:ext cx="5001573" cy="55385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65D7EA-15D1-FA41-B44A-F3062CD3225B}"/>
              </a:ext>
            </a:extLst>
          </p:cNvPr>
          <p:cNvSpPr txBox="1"/>
          <p:nvPr/>
        </p:nvSpPr>
        <p:spPr>
          <a:xfrm>
            <a:off x="977900" y="2279931"/>
            <a:ext cx="2617313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first tweet contains information about the collection.</a:t>
            </a:r>
          </a:p>
          <a:p>
            <a:endParaRPr lang="en-US" dirty="0"/>
          </a:p>
          <a:p>
            <a:r>
              <a:rPr lang="en-US" dirty="0"/>
              <a:t>Each reply is an item from the story, in the order you placed them in the input file.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51964-50E5-8B42-9887-ED632139C9BD}"/>
              </a:ext>
            </a:extLst>
          </p:cNvPr>
          <p:cNvSpPr txBox="1"/>
          <p:nvPr/>
        </p:nvSpPr>
        <p:spPr>
          <a:xfrm>
            <a:off x="2876143" y="6308209"/>
            <a:ext cx="643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3"/>
              </a:rPr>
              <a:t>https://twitter.com/archive_stories/status/1123077635662200832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BA88C-ECCB-6D48-8E39-9CFC0CCB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A45E5-D74F-C848-B104-C569242D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6586721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E26F-2943-D74C-8374-345C634E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Story is Now a Collection of Tweets and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DCDCD-2360-1343-B43D-E88AE755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13" y="954368"/>
            <a:ext cx="5001573" cy="5538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297C8-0589-194F-BCB7-23E52F9BA0D3}"/>
              </a:ext>
            </a:extLst>
          </p:cNvPr>
          <p:cNvSpPr txBox="1"/>
          <p:nvPr/>
        </p:nvSpPr>
        <p:spPr>
          <a:xfrm>
            <a:off x="721468" y="2134016"/>
            <a:ext cx="271239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You specified the title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--title </a:t>
            </a:r>
            <a:r>
              <a:rPr lang="en-US" sz="1600" dirty="0"/>
              <a:t>argument in </a:t>
            </a:r>
            <a:r>
              <a:rPr lang="en-US" sz="1600" dirty="0" err="1"/>
              <a:t>Raintale</a:t>
            </a:r>
            <a:endParaRPr lang="en-US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7588EA-B4D3-9140-B1BF-12B6556C1FF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433864" y="1912352"/>
            <a:ext cx="1001949" cy="6371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3B7ACE6-D692-044E-A05A-EDD254E00A35}"/>
              </a:ext>
            </a:extLst>
          </p:cNvPr>
          <p:cNvSpPr/>
          <p:nvPr/>
        </p:nvSpPr>
        <p:spPr>
          <a:xfrm>
            <a:off x="4435813" y="1821882"/>
            <a:ext cx="1174459" cy="180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A6FBA0B-3E1B-FF41-8760-AA8C1644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24EBCA-ECA4-FC41-9869-3BE853DA5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2391569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E26F-2943-D74C-8374-345C634E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Story is Now a Collection of Tweets and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DCDCD-2360-1343-B43D-E88AE755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13" y="954368"/>
            <a:ext cx="5001573" cy="5538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297C8-0589-194F-BCB7-23E52F9BA0D3}"/>
              </a:ext>
            </a:extLst>
          </p:cNvPr>
          <p:cNvSpPr txBox="1"/>
          <p:nvPr/>
        </p:nvSpPr>
        <p:spPr>
          <a:xfrm>
            <a:off x="721468" y="2134016"/>
            <a:ext cx="271239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You specified the ”story by” using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--generated-by </a:t>
            </a:r>
            <a:r>
              <a:rPr lang="en-US" sz="1600" dirty="0"/>
              <a:t>argument in </a:t>
            </a:r>
            <a:r>
              <a:rPr lang="en-US" sz="1600" dirty="0" err="1"/>
              <a:t>Raintale</a:t>
            </a:r>
            <a:endParaRPr lang="en-US" sz="16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7588EA-B4D3-9140-B1BF-12B6556C1FF6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433864" y="2127436"/>
            <a:ext cx="1001949" cy="422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3B7ACE6-D692-044E-A05A-EDD254E00A35}"/>
              </a:ext>
            </a:extLst>
          </p:cNvPr>
          <p:cNvSpPr/>
          <p:nvPr/>
        </p:nvSpPr>
        <p:spPr>
          <a:xfrm>
            <a:off x="4435813" y="2036966"/>
            <a:ext cx="1174459" cy="180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359837-BD21-714D-97B5-497B9EC6C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7E45B-126E-3B41-95A2-BC8D30E94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21922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E26F-2943-D74C-8374-345C634E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Story is Now a Collection of Tweets and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DCDCD-2360-1343-B43D-E88AE755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13" y="954368"/>
            <a:ext cx="5001573" cy="55385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7588EA-B4D3-9140-B1BF-12B6556C1FF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3595213" y="2370401"/>
            <a:ext cx="840600" cy="3861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3B7ACE6-D692-044E-A05A-EDD254E00A35}"/>
              </a:ext>
            </a:extLst>
          </p:cNvPr>
          <p:cNvSpPr/>
          <p:nvPr/>
        </p:nvSpPr>
        <p:spPr>
          <a:xfrm>
            <a:off x="4435813" y="2279931"/>
            <a:ext cx="1174459" cy="180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EA310E-6543-EB46-989F-8BAFADC2D6CF}"/>
              </a:ext>
            </a:extLst>
          </p:cNvPr>
          <p:cNvSpPr txBox="1"/>
          <p:nvPr/>
        </p:nvSpPr>
        <p:spPr>
          <a:xfrm>
            <a:off x="600715" y="2217906"/>
            <a:ext cx="299449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The ”Collection URL” comes from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--collection-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600" dirty="0"/>
              <a:t> argument you specified in </a:t>
            </a:r>
            <a:r>
              <a:rPr lang="en-US" sz="1600" dirty="0" err="1"/>
              <a:t>Raintale</a:t>
            </a:r>
            <a:endParaRPr lang="en-US" sz="160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5A88128-3588-8740-B13D-5A7BB5139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9286FA-84D2-334D-9732-6049B18C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9811445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EE26F-2943-D74C-8374-345C634E8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Story is Now a Collection of Tweets and Replies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DCDCD-2360-1343-B43D-E88AE755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213" y="954368"/>
            <a:ext cx="5001573" cy="5538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76BF93-E379-4E4A-9859-0EDF601B123D}"/>
              </a:ext>
            </a:extLst>
          </p:cNvPr>
          <p:cNvSpPr txBox="1"/>
          <p:nvPr/>
        </p:nvSpPr>
        <p:spPr>
          <a:xfrm>
            <a:off x="600715" y="2646403"/>
            <a:ext cx="2994498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Using </a:t>
            </a:r>
            <a:r>
              <a:rPr lang="en-US" sz="1600" dirty="0" err="1"/>
              <a:t>MementoEmbed</a:t>
            </a:r>
            <a:r>
              <a:rPr lang="en-US" sz="1600" dirty="0"/>
              <a:t> behind the scenes, your mementos were broken down into titles, images, URI-Ms, and memento-datetimes to become these tweets.</a:t>
            </a:r>
          </a:p>
          <a:p>
            <a:endParaRPr lang="en-US" sz="1600" dirty="0"/>
          </a:p>
          <a:p>
            <a:r>
              <a:rPr lang="en-US" sz="1600" dirty="0"/>
              <a:t>Twitter does not always produce cards for URLs. This method surmounts that shortcoming.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073C56-23BF-024B-BBF0-28103F97F00C}"/>
              </a:ext>
            </a:extLst>
          </p:cNvPr>
          <p:cNvSpPr/>
          <p:nvPr/>
        </p:nvSpPr>
        <p:spPr>
          <a:xfrm>
            <a:off x="4419301" y="2986223"/>
            <a:ext cx="2170410" cy="3239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6EA29B-1CD2-AE42-A4DD-52FABA066AAF}"/>
              </a:ext>
            </a:extLst>
          </p:cNvPr>
          <p:cNvCxnSpPr>
            <a:cxnSpLocks/>
            <a:stCxn id="4" idx="1"/>
          </p:cNvCxnSpPr>
          <p:nvPr/>
        </p:nvCxnSpPr>
        <p:spPr>
          <a:xfrm>
            <a:off x="3595213" y="3723622"/>
            <a:ext cx="8240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0E5091-41C3-7542-8AB6-6D31DFAD4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79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E97F4-CD8C-A140-9DDE-8C823416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635797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0890-CD9C-BD4A-A6F2-EF00E94D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Storytelling Services Are Bookmarking, Not Preserving!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46725-268B-AA4C-B63D-970657CB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66" y="1690688"/>
            <a:ext cx="7016667" cy="480218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E62AD-1A7D-C34D-A223-423FFDA4C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25305-2942-A143-B965-E6D5F9F55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926836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367D-CED5-3941-8D6A-837EEFB8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Shutting Down </a:t>
            </a:r>
            <a:r>
              <a:rPr lang="en-US" dirty="0" err="1"/>
              <a:t>Raintale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DF915-76C2-FF42-82C1-C6C0DD0C4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terminal, type: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r>
              <a:rPr lang="en-US" dirty="0"/>
              <a:t>Shut down the Docker containers: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stop</a:t>
            </a:r>
            <a:endParaRPr lang="en-US" dirty="0"/>
          </a:p>
          <a:p>
            <a:r>
              <a:rPr lang="en-US" dirty="0"/>
              <a:t>Remove the Docker containers: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docker-compose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E1051-0BC1-5E49-A3A9-6A925D71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80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F2026-755B-8342-87F2-F90EA68A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177297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9F78224-8A75-BA43-BA88-1F89866E6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B7CC3F-7790-9044-B5B1-144FC1AAB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introduced social media storytelling</a:t>
            </a:r>
          </a:p>
          <a:p>
            <a:r>
              <a:rPr lang="en-US" dirty="0"/>
              <a:t>We demonstrated how to use these parts of the Dark and Stormy Archives Toolkit:</a:t>
            </a:r>
          </a:p>
          <a:p>
            <a:pPr lvl="1"/>
            <a:r>
              <a:rPr lang="en-US" dirty="0"/>
              <a:t>The Off-Topic Memento Toolkit</a:t>
            </a:r>
          </a:p>
          <a:p>
            <a:pPr lvl="1"/>
            <a:r>
              <a:rPr lang="en-US" dirty="0" err="1"/>
              <a:t>MementoEmbed</a:t>
            </a:r>
            <a:endParaRPr lang="en-US" dirty="0"/>
          </a:p>
          <a:p>
            <a:pPr lvl="1"/>
            <a:r>
              <a:rPr lang="en-US" dirty="0" err="1"/>
              <a:t>Raintale</a:t>
            </a:r>
            <a:endParaRPr lang="en-US" dirty="0"/>
          </a:p>
          <a:p>
            <a:r>
              <a:rPr lang="en-US" dirty="0"/>
              <a:t>We manually visualized stories using Facebook, </a:t>
            </a:r>
            <a:r>
              <a:rPr lang="en-US" dirty="0" err="1"/>
              <a:t>Wakelet</a:t>
            </a:r>
            <a:r>
              <a:rPr lang="en-US" dirty="0"/>
              <a:t>, and </a:t>
            </a:r>
            <a:r>
              <a:rPr lang="en-US" dirty="0" err="1"/>
              <a:t>MementoEmbed</a:t>
            </a:r>
            <a:r>
              <a:rPr lang="en-US" dirty="0"/>
              <a:t>/Blogger</a:t>
            </a:r>
          </a:p>
          <a:p>
            <a:r>
              <a:rPr lang="en-US" dirty="0"/>
              <a:t>We automatically visualized stories using </a:t>
            </a:r>
            <a:r>
              <a:rPr lang="en-US" dirty="0" err="1"/>
              <a:t>Raintale</a:t>
            </a:r>
            <a:r>
              <a:rPr lang="en-US" dirty="0"/>
              <a:t>, with outputs to Blogger and Twitter</a:t>
            </a:r>
          </a:p>
          <a:p>
            <a:r>
              <a:rPr lang="en-US" dirty="0"/>
              <a:t>We showed how to summarize and visualize a collection via social media storytelling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7FD1A-A319-6544-B7AC-6942B015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81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A27AA-2E08-BA4A-B4D3-B343EBE2C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54720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C44AD5-BC41-7B4D-8528-C8D3627839F4}"/>
              </a:ext>
            </a:extLst>
          </p:cNvPr>
          <p:cNvSpPr txBox="1"/>
          <p:nvPr/>
        </p:nvSpPr>
        <p:spPr>
          <a:xfrm>
            <a:off x="1801780" y="1720840"/>
            <a:ext cx="858844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/>
              <a:t>Our goal is to</a:t>
            </a:r>
          </a:p>
          <a:p>
            <a:pPr algn="ctr"/>
            <a:r>
              <a:rPr lang="en-US" sz="7200"/>
              <a:t>choose </a:t>
            </a:r>
            <a:r>
              <a:rPr lang="en-US" sz="7200" i="1"/>
              <a:t>k</a:t>
            </a:r>
            <a:r>
              <a:rPr lang="en-US" sz="7200"/>
              <a:t> items from </a:t>
            </a:r>
            <a:r>
              <a:rPr lang="en-US" sz="7200" i="1"/>
              <a:t>N</a:t>
            </a:r>
          </a:p>
          <a:p>
            <a:pPr algn="ctr"/>
            <a:r>
              <a:rPr lang="en-US" sz="7200"/>
              <a:t>where </a:t>
            </a:r>
            <a:r>
              <a:rPr lang="en-US" sz="7200" i="1"/>
              <a:t>k</a:t>
            </a:r>
            <a:r>
              <a:rPr lang="en-US" sz="7200"/>
              <a:t> &lt;&lt; </a:t>
            </a:r>
            <a:r>
              <a:rPr lang="en-US" sz="7200" i="1"/>
              <a:t>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9A789-E7B9-AA43-A971-D84D1E8B4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69CFC-C2C0-1549-BFA1-4B712F093A87}" type="slidenum">
              <a:rPr lang="en-US" smtClean="0"/>
              <a:t>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F0ABF-2097-CF45-984D-12796322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86943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7614</TotalTime>
  <Words>3182</Words>
  <Application>Microsoft Macintosh PowerPoint</Application>
  <PresentationFormat>Widescreen</PresentationFormat>
  <Paragraphs>563</Paragraphs>
  <Slides>81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Calibri Light</vt:lpstr>
      <vt:lpstr>Courier New</vt:lpstr>
      <vt:lpstr>Source Sans Pro</vt:lpstr>
      <vt:lpstr>Wingdings</vt:lpstr>
      <vt:lpstr>Office Theme</vt:lpstr>
      <vt:lpstr>Combining Social Media Storytelling With Web Archives</vt:lpstr>
      <vt:lpstr>Lesson Goals</vt:lpstr>
      <vt:lpstr>Storytelling in Literature</vt:lpstr>
      <vt:lpstr>Storytelling in social media</vt:lpstr>
      <vt:lpstr>Social Cards</vt:lpstr>
      <vt:lpstr>Social Cards in Groups Are Used For Storytelling</vt:lpstr>
      <vt:lpstr>Popular Stories</vt:lpstr>
      <vt:lpstr>Existing Storytelling Services Are Bookmarking, Not Preserving!</vt:lpstr>
      <vt:lpstr>PowerPoint Presentation</vt:lpstr>
      <vt:lpstr>We Want to Sample k Mementos from N Pages of the Collection to Create a Summary Story</vt:lpstr>
      <vt:lpstr>Manually Gathering Story Resources</vt:lpstr>
      <vt:lpstr>How to start telling a story – manually</vt:lpstr>
      <vt:lpstr>Web Archive Collections</vt:lpstr>
      <vt:lpstr>Gathering resources for your story – manually </vt:lpstr>
      <vt:lpstr>Automatically Gathering Story Resources</vt:lpstr>
      <vt:lpstr>Storytelling with web archives: The Dark and Stormy Archives (DSA) Toolkit</vt:lpstr>
      <vt:lpstr>Installing the Off-Topic Memento Toolkit (OTMT)</vt:lpstr>
      <vt:lpstr>We Will Use Collection 3936  As Our Example For Summarization </vt:lpstr>
      <vt:lpstr>First We Remove Off-Topic Mementos, But Why?</vt:lpstr>
      <vt:lpstr>Mementos in a Collection Can Be Off-Topic: For Technical Reasons</vt:lpstr>
      <vt:lpstr>Mementos in a Collection Can Be Off-Topic: Page Gone</vt:lpstr>
      <vt:lpstr>Mementos in a Collection Can Be Off-Topic: Content Drift – A Change in Languages</vt:lpstr>
      <vt:lpstr>Mementos in a Collection Can Be Off-Topic: Server Maintenance</vt:lpstr>
      <vt:lpstr>Mementos in a Collection Can Be Off-Topic: Account Suspension</vt:lpstr>
      <vt:lpstr>Mementos in a Collection Can Be Off-Topic: Site Redesign</vt:lpstr>
      <vt:lpstr>Mementos in a Collection Can Be Off-Topic: Change Site Ownership</vt:lpstr>
      <vt:lpstr>Mementos in a Collection Can Be Off-Topic: The Site Was Hacked</vt:lpstr>
      <vt:lpstr>Mementos in a Collection Can Be Off-Topic: The Site Moves On From The Topic</vt:lpstr>
      <vt:lpstr>Removing Off-Topic Pages</vt:lpstr>
      <vt:lpstr>Excluding Off-Topic Pages</vt:lpstr>
      <vt:lpstr>Many Duplicates Exist in a Web Archive Collection</vt:lpstr>
      <vt:lpstr>Excluding Duplicate Mementos</vt:lpstr>
      <vt:lpstr>Excluding Duplicate Mementos</vt:lpstr>
      <vt:lpstr>Not all mementos are the same language</vt:lpstr>
      <vt:lpstr>Excluding mementos by language</vt:lpstr>
      <vt:lpstr>Excluding Mementos By Language</vt:lpstr>
      <vt:lpstr>Our collections spread across time</vt:lpstr>
      <vt:lpstr>Slice the mementos by datetime</vt:lpstr>
      <vt:lpstr>Finding novel mementos by clustering</vt:lpstr>
      <vt:lpstr>Cluster the mementos in each slice</vt:lpstr>
      <vt:lpstr>High Quality Pages</vt:lpstr>
      <vt:lpstr>Memento Damage</vt:lpstr>
      <vt:lpstr>Selecting High-Quality Pages</vt:lpstr>
      <vt:lpstr>Selecting High-Quality Pages</vt:lpstr>
      <vt:lpstr>Shutting Down the OTMT</vt:lpstr>
      <vt:lpstr>Visualizing The Story</vt:lpstr>
      <vt:lpstr>Storify shut down on May 16, 2018</vt:lpstr>
      <vt:lpstr>Manually Visualizing The Story</vt:lpstr>
      <vt:lpstr>Stories on Facebook</vt:lpstr>
      <vt:lpstr>Creating a Web Archive Summary Story on Facebook</vt:lpstr>
      <vt:lpstr>Problems with Summary Stories on Facebook</vt:lpstr>
      <vt:lpstr>Stories with Wakelet – Creating a Collection</vt:lpstr>
      <vt:lpstr>Stories with Wakelet – Titling the Collection</vt:lpstr>
      <vt:lpstr>Stories with Wakelet – Pasting URLs</vt:lpstr>
      <vt:lpstr>Stories with Wakelet – Saving the Collection</vt:lpstr>
      <vt:lpstr>Stories with Wakelet – Sharing your story</vt:lpstr>
      <vt:lpstr>Problems with Alternative Platforms</vt:lpstr>
      <vt:lpstr>Introducing MementoEmbed cards</vt:lpstr>
      <vt:lpstr>Why MementoEmbed cards?</vt:lpstr>
      <vt:lpstr>MementoEmbed Cards are Archive-Aware</vt:lpstr>
      <vt:lpstr>Creating Cards for Your Story with MementoEmbed</vt:lpstr>
      <vt:lpstr>Creating Cards for Your Story with MementoEmbed</vt:lpstr>
      <vt:lpstr>Creating Cards for Your Story with MementoEmbed</vt:lpstr>
      <vt:lpstr>Automatically Visualizing The Story</vt:lpstr>
      <vt:lpstr>Introducing Raintale</vt:lpstr>
      <vt:lpstr>Installing Raintale</vt:lpstr>
      <vt:lpstr>Using Raintale to Automatically Generate Story HTML</vt:lpstr>
      <vt:lpstr>After Pasting and Publishing, Your Story is Now on Blogger</vt:lpstr>
      <vt:lpstr>After Pasting and Publishing, Your Story is Now on Blogger</vt:lpstr>
      <vt:lpstr>After Pasting and Publishing, Your Story is Now on Blogger</vt:lpstr>
      <vt:lpstr>After Pasting and Publishing, Your Story is Now on Blogger</vt:lpstr>
      <vt:lpstr>Preparing to Publish a Story on Twitter</vt:lpstr>
      <vt:lpstr>Preparing to Publish a Story on Twitter</vt:lpstr>
      <vt:lpstr>Using Raintale to Publish a Story to Twitter</vt:lpstr>
      <vt:lpstr>Your Story is Now a Collection of Tweets and Replies</vt:lpstr>
      <vt:lpstr>Your Story is Now a Collection of Tweets and Replies</vt:lpstr>
      <vt:lpstr>Your Story is Now a Collection of Tweets and Replies</vt:lpstr>
      <vt:lpstr>Your Story is Now a Collection of Tweets and Replies</vt:lpstr>
      <vt:lpstr>Your Story is Now a Collection of Tweets and Replies</vt:lpstr>
      <vt:lpstr>Shutting Down Raintale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Combining Social Media Storytelling With Web Archives</dc:title>
  <dc:creator>Shawn Jones</dc:creator>
  <cp:lastModifiedBy>Shawn Jones</cp:lastModifiedBy>
  <cp:revision>2</cp:revision>
  <dcterms:created xsi:type="dcterms:W3CDTF">2019-04-21T16:29:18Z</dcterms:created>
  <dcterms:modified xsi:type="dcterms:W3CDTF">2019-07-02T00:24:02Z</dcterms:modified>
</cp:coreProperties>
</file>